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6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4" r:id="rId37"/>
    <p:sldId id="291" r:id="rId38"/>
    <p:sldId id="292" r:id="rId39"/>
    <p:sldId id="293" r:id="rId40"/>
    <p:sldId id="295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6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318C77-C414-EB46-B73C-779853B9DC4D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B4E6E-0D69-F541-BB96-6DB0BCFB3F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4577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B4E6E-0D69-F541-BB96-6DB0BCFB3F41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7790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B4E6E-0D69-F541-BB96-6DB0BCFB3F41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369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B4E6E-0D69-F541-BB96-6DB0BCFB3F41}" type="slidenum">
              <a:rPr lang="fr-FR" smtClean="0"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648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B4E6E-0D69-F541-BB96-6DB0BCFB3F41}" type="slidenum">
              <a:rPr lang="fr-FR" smtClean="0"/>
              <a:t>39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2240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7512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369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7891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6775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7190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21857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5418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2783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770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8253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983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9239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783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4137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0886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5482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1930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7B42E71-FBA3-EF4A-8442-8F19EF691C5C}" type="datetimeFigureOut">
              <a:rPr lang="fr-FR" smtClean="0"/>
              <a:t>22/07/2021</a:t>
            </a:fld>
            <a:endParaRPr lang="fr-FR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AB2768F-F70C-D346-9797-0D7D76F029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688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6DCAA9-A96A-D343-AD08-7720C1B355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So </a:t>
            </a:r>
            <a:r>
              <a:rPr lang="fr-FR" dirty="0" err="1"/>
              <a:t>Pekocko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5F8ABB8-E61A-D246-93F5-32D402117D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cap="none" dirty="0"/>
              <a:t>Une présentation de l’application « La Piquante »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D0394AF-9DDA-EF4C-99D1-4E55CEC5D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41060">
            <a:off x="6938765" y="1491922"/>
            <a:ext cx="2522728" cy="252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26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B4CF8D-D22A-954D-9B6D-5058D072B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Initialisation de la base de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AFE7B3-79A7-8940-8C1C-B4D26B76D93D}"/>
              </a:ext>
            </a:extLst>
          </p:cNvPr>
          <p:cNvSpPr txBox="1">
            <a:spLocks/>
          </p:cNvSpPr>
          <p:nvPr/>
        </p:nvSpPr>
        <p:spPr>
          <a:xfrm>
            <a:off x="1154953" y="2579115"/>
            <a:ext cx="5428727" cy="3736291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Concernant la base de données, nous l’avons d’abord mise en place via l’interface web de </a:t>
            </a:r>
            <a:r>
              <a:rPr lang="fr-FR" b="1" dirty="0" err="1"/>
              <a:t>MongoDB</a:t>
            </a:r>
            <a:r>
              <a:rPr lang="fr-FR" dirty="0"/>
              <a:t>, en utilisant leur outil </a:t>
            </a:r>
            <a:r>
              <a:rPr lang="fr-FR" b="1" dirty="0"/>
              <a:t>Atlas</a:t>
            </a:r>
            <a:r>
              <a:rPr lang="fr-FR" dirty="0"/>
              <a:t>, qui nous permet une gestion simplifiée de celle-ci.</a:t>
            </a:r>
          </a:p>
          <a:p>
            <a:r>
              <a:rPr lang="fr-FR" dirty="0"/>
              <a:t>Cette base de données </a:t>
            </a:r>
            <a:r>
              <a:rPr lang="fr-FR" b="1" dirty="0"/>
              <a:t>comporte deux collections</a:t>
            </a:r>
            <a:r>
              <a:rPr lang="fr-FR" dirty="0"/>
              <a:t> (similaires à des tables pour SQL): </a:t>
            </a:r>
            <a:r>
              <a:rPr lang="fr-FR" b="1" dirty="0"/>
              <a:t>sauces</a:t>
            </a:r>
            <a:r>
              <a:rPr lang="fr-FR" dirty="0"/>
              <a:t> et </a:t>
            </a:r>
            <a:r>
              <a:rPr lang="fr-FR" b="1" dirty="0" err="1"/>
              <a:t>users</a:t>
            </a:r>
            <a:r>
              <a:rPr lang="fr-FR" dirty="0"/>
              <a:t>.</a:t>
            </a:r>
          </a:p>
          <a:p>
            <a:r>
              <a:rPr lang="fr-FR" dirty="0"/>
              <a:t>Une fois en place nous l’avons reliée à notre application via le package </a:t>
            </a:r>
            <a:r>
              <a:rPr lang="fr-FR" b="1" dirty="0" err="1"/>
              <a:t>Mongoose</a:t>
            </a:r>
            <a:r>
              <a:rPr lang="fr-FR" dirty="0"/>
              <a:t> et aux </a:t>
            </a:r>
            <a:r>
              <a:rPr lang="fr-FR" b="1" dirty="0"/>
              <a:t>informations de connexion fournies par l’interface web</a:t>
            </a:r>
            <a:r>
              <a:rPr lang="fr-FR" dirty="0"/>
              <a:t>, le tout de manière </a:t>
            </a:r>
            <a:r>
              <a:rPr lang="fr-FR" b="1" dirty="0"/>
              <a:t>sécurisée</a:t>
            </a:r>
            <a:r>
              <a:rPr lang="fr-FR" dirty="0"/>
              <a:t> (</a:t>
            </a:r>
            <a:r>
              <a:rPr lang="fr-FR" dirty="0" err="1"/>
              <a:t>cf</a:t>
            </a:r>
            <a:r>
              <a:rPr lang="fr-FR" dirty="0"/>
              <a:t> chapitre sur la sécurité de l’application).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D405C7F-AA10-4A4A-97D5-093A262F2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936" y="2307244"/>
            <a:ext cx="3929111" cy="275605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AFACA3B-F3AA-0F4A-9F1C-F34C1FF43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7936" y="5063298"/>
            <a:ext cx="4008374" cy="1252109"/>
          </a:xfrm>
          <a:prstGeom prst="rect">
            <a:avLst/>
          </a:prstGeom>
        </p:spPr>
      </p:pic>
      <p:pic>
        <p:nvPicPr>
          <p:cNvPr id="8" name="Graphique 7" descr="Flèche : courbe légère">
            <a:extLst>
              <a:ext uri="{FF2B5EF4-FFF2-40B4-BE49-F238E27FC236}">
                <a16:creationId xmlns:a16="http://schemas.microsoft.com/office/drawing/2014/main" id="{BF8E5A42-B7EA-9C4B-9A94-0AAF4F47BE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16310" y="5818823"/>
            <a:ext cx="706215" cy="70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963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E2B8AF04-EF20-AE42-ADD8-C04AD935F529}"/>
              </a:ext>
            </a:extLst>
          </p:cNvPr>
          <p:cNvSpPr txBox="1"/>
          <p:nvPr/>
        </p:nvSpPr>
        <p:spPr>
          <a:xfrm>
            <a:off x="1670304" y="849601"/>
            <a:ext cx="496214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Une des avantage d’une base de données </a:t>
            </a:r>
            <a:r>
              <a:rPr lang="fr-FR" dirty="0" err="1"/>
              <a:t>noSQL</a:t>
            </a:r>
            <a:r>
              <a:rPr lang="fr-FR" dirty="0"/>
              <a:t> est le fait de pouvoir </a:t>
            </a:r>
            <a:r>
              <a:rPr lang="fr-FR" b="1" dirty="0"/>
              <a:t>créer des schémas de données strictes, qui rendront notre application plus maintenable et plus facile à mettre à jour</a:t>
            </a:r>
            <a:r>
              <a:rPr lang="fr-FR" dirty="0"/>
              <a:t>. </a:t>
            </a:r>
          </a:p>
          <a:p>
            <a:r>
              <a:rPr lang="fr-FR" dirty="0"/>
              <a:t>Ces schémas sous forme </a:t>
            </a:r>
            <a:r>
              <a:rPr lang="fr-FR" b="1" dirty="0"/>
              <a:t>d’objets JSON </a:t>
            </a:r>
            <a:r>
              <a:rPr lang="fr-FR" dirty="0"/>
              <a:t>dans notre cas sont apparentés à des </a:t>
            </a:r>
            <a:r>
              <a:rPr lang="fr-FR" b="1" dirty="0"/>
              <a:t>documents dictant la structure des données transmises</a:t>
            </a:r>
            <a:r>
              <a:rPr lang="fr-FR" dirty="0"/>
              <a:t>, nous en utiliserons un pour l’enregistrement des </a:t>
            </a:r>
            <a:r>
              <a:rPr lang="fr-FR" b="1" dirty="0"/>
              <a:t>sauces</a:t>
            </a:r>
            <a:r>
              <a:rPr lang="fr-FR" dirty="0"/>
              <a:t>, et un pour l’enregistrement des </a:t>
            </a:r>
            <a:r>
              <a:rPr lang="fr-FR" b="1" dirty="0"/>
              <a:t>utilisateurs</a:t>
            </a:r>
            <a:r>
              <a:rPr lang="fr-FR" dirty="0"/>
              <a:t>. </a:t>
            </a:r>
          </a:p>
          <a:p>
            <a:r>
              <a:rPr lang="fr-FR" dirty="0"/>
              <a:t>Chaque schéma comporte bien entendu </a:t>
            </a:r>
            <a:r>
              <a:rPr lang="fr-FR" b="1" dirty="0"/>
              <a:t>des champs correspondant aux données qui seront écrites et lues par la base de données</a:t>
            </a:r>
            <a:r>
              <a:rPr lang="fr-FR" dirty="0"/>
              <a:t>.</a:t>
            </a:r>
          </a:p>
          <a:p>
            <a:r>
              <a:rPr lang="fr-FR" dirty="0"/>
              <a:t>Ces schémas stockés dans un dossier </a:t>
            </a:r>
            <a:r>
              <a:rPr lang="fr-FR" dirty="0" err="1"/>
              <a:t>models</a:t>
            </a:r>
            <a:r>
              <a:rPr lang="fr-FR" dirty="0"/>
              <a:t> sont définis par la note de cadrage que vous m’avez fournie.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D948FAA-3388-E346-80B8-05246C4B8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3808" y="4263606"/>
            <a:ext cx="3866112" cy="11598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68A8DF2-36F0-0045-967A-E76253024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9537" y="1434561"/>
            <a:ext cx="3880383" cy="209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45349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E2B8AF04-EF20-AE42-ADD8-C04AD935F529}"/>
              </a:ext>
            </a:extLst>
          </p:cNvPr>
          <p:cNvSpPr txBox="1"/>
          <p:nvPr/>
        </p:nvSpPr>
        <p:spPr>
          <a:xfrm>
            <a:off x="1670304" y="1705231"/>
            <a:ext cx="88513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Voici un exemple plus concret, vous voyez que </a:t>
            </a:r>
            <a:r>
              <a:rPr lang="fr-FR" b="1" dirty="0"/>
              <a:t>la structure de nos schémas est utilisée dans notre base de données pour chaque élément enregistré </a:t>
            </a:r>
            <a:r>
              <a:rPr lang="fr-FR" dirty="0"/>
              <a:t>(ici une sauce).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12BD6F0-E3C6-164A-BE76-19DD17637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03" y="2808450"/>
            <a:ext cx="4346956" cy="234431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3F2298B-879B-D04A-9567-F0B0908CE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190" y="2823004"/>
            <a:ext cx="4564807" cy="2315210"/>
          </a:xfrm>
          <a:prstGeom prst="rect">
            <a:avLst/>
          </a:prstGeom>
        </p:spPr>
      </p:pic>
      <p:pic>
        <p:nvPicPr>
          <p:cNvPr id="7" name="Graphique 6" descr="Flèche : courbe légère">
            <a:extLst>
              <a:ext uri="{FF2B5EF4-FFF2-40B4-BE49-F238E27FC236}">
                <a16:creationId xmlns:a16="http://schemas.microsoft.com/office/drawing/2014/main" id="{899E3A6B-1BC5-4045-BD15-7D15C92166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42892" y="3627501"/>
            <a:ext cx="706215" cy="70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624610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36782E-952A-954A-B275-E44056D02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Création de l’API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BA41BC-42A1-204C-BF33-B53B4ECDA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A ce stade nous avons initialisé notre application, son serveur, et sa base de données, mais </a:t>
            </a:r>
            <a:r>
              <a:rPr lang="fr-FR" b="1" dirty="0"/>
              <a:t>nous ne pouvons pas encore utiliser les fonctionnalités du </a:t>
            </a:r>
            <a:r>
              <a:rPr lang="fr-FR" b="1" dirty="0" err="1"/>
              <a:t>frontend</a:t>
            </a:r>
            <a:r>
              <a:rPr lang="fr-FR" dirty="0"/>
              <a:t>, nous pouvons juste charger la page d’accueil de l’application, mais impossible de s’y connecter.</a:t>
            </a:r>
          </a:p>
          <a:p>
            <a:r>
              <a:rPr lang="fr-FR" dirty="0"/>
              <a:t>En effet </a:t>
            </a:r>
            <a:r>
              <a:rPr lang="fr-FR" b="1" dirty="0"/>
              <a:t>nous devons mettre en place l’API et ses différentes routes qui définiront les actions à effectuer en fonction de la requête demandées</a:t>
            </a:r>
            <a:r>
              <a:rPr lang="fr-FR" dirty="0"/>
              <a:t>.</a:t>
            </a:r>
          </a:p>
          <a:p>
            <a:r>
              <a:rPr lang="fr-FR" dirty="0"/>
              <a:t>Ces </a:t>
            </a:r>
            <a:r>
              <a:rPr lang="fr-FR" b="1" dirty="0"/>
              <a:t>requêtes</a:t>
            </a:r>
            <a:r>
              <a:rPr lang="fr-FR" dirty="0"/>
              <a:t> peuvent aller de la création / connexion d’un utilisateur, aux diverses opérations </a:t>
            </a:r>
            <a:r>
              <a:rPr lang="fr-FR" b="1" dirty="0"/>
              <a:t>CRUD</a:t>
            </a:r>
            <a:r>
              <a:rPr lang="fr-FR" dirty="0"/>
              <a:t>, création, lecture, modification, suppression.</a:t>
            </a:r>
          </a:p>
          <a:p>
            <a:r>
              <a:rPr lang="fr-FR" dirty="0"/>
              <a:t>Bien entendu </a:t>
            </a:r>
            <a:r>
              <a:rPr lang="fr-FR" b="1" dirty="0"/>
              <a:t>la base de données sera consultée </a:t>
            </a:r>
            <a:r>
              <a:rPr lang="fr-FR" dirty="0"/>
              <a:t>pour recevoir ou fournir les </a:t>
            </a:r>
            <a:r>
              <a:rPr lang="fr-FR" b="1" dirty="0"/>
              <a:t>données nécessaires</a:t>
            </a:r>
            <a:r>
              <a:rPr lang="fr-FR" dirty="0"/>
              <a:t>.</a:t>
            </a:r>
          </a:p>
        </p:txBody>
      </p:sp>
      <p:pic>
        <p:nvPicPr>
          <p:cNvPr id="4" name="Graphique 3" descr="Flèche : courbe légère">
            <a:extLst>
              <a:ext uri="{FF2B5EF4-FFF2-40B4-BE49-F238E27FC236}">
                <a16:creationId xmlns:a16="http://schemas.microsoft.com/office/drawing/2014/main" id="{DA4DEAD8-099B-9445-BF00-277B09EF5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3705" y="5757863"/>
            <a:ext cx="706215" cy="70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4792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E2B8AF04-EF20-AE42-ADD8-C04AD935F529}"/>
              </a:ext>
            </a:extLst>
          </p:cNvPr>
          <p:cNvSpPr txBox="1"/>
          <p:nvPr/>
        </p:nvSpPr>
        <p:spPr>
          <a:xfrm>
            <a:off x="1670304" y="1720840"/>
            <a:ext cx="88513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</a:t>
            </a:r>
            <a:r>
              <a:rPr lang="fr-FR" b="1" dirty="0"/>
              <a:t>diverses routes sont renseignées dans un fichier </a:t>
            </a:r>
            <a:r>
              <a:rPr lang="fr-FR" b="1" dirty="0" err="1"/>
              <a:t>users</a:t>
            </a:r>
            <a:r>
              <a:rPr lang="fr-FR" b="1" dirty="0"/>
              <a:t> et sauces</a:t>
            </a:r>
            <a:r>
              <a:rPr lang="fr-FR" dirty="0"/>
              <a:t>, placées dans un dossier dédié. </a:t>
            </a:r>
          </a:p>
          <a:p>
            <a:r>
              <a:rPr lang="fr-FR" dirty="0"/>
              <a:t>Elles sont définies par un </a:t>
            </a:r>
            <a:r>
              <a:rPr lang="fr-FR" b="1" dirty="0" err="1"/>
              <a:t>verb</a:t>
            </a:r>
            <a:r>
              <a:rPr lang="fr-FR" dirty="0"/>
              <a:t> (post par exemple) qui correspond au </a:t>
            </a:r>
            <a:r>
              <a:rPr lang="fr-FR" b="1" dirty="0"/>
              <a:t>type d’action CRUD effectué et à la requête HTTP correspondante</a:t>
            </a:r>
            <a:r>
              <a:rPr lang="fr-FR" dirty="0"/>
              <a:t>. Egalement par </a:t>
            </a:r>
            <a:r>
              <a:rPr lang="fr-FR" b="1" dirty="0"/>
              <a:t>l’URI de la ressource nécessaire </a:t>
            </a:r>
            <a:r>
              <a:rPr lang="fr-FR" dirty="0"/>
              <a:t>(/</a:t>
            </a:r>
            <a:r>
              <a:rPr lang="fr-FR" dirty="0" err="1"/>
              <a:t>signup</a:t>
            </a:r>
            <a:r>
              <a:rPr lang="fr-FR" dirty="0"/>
              <a:t> pour la création d’un utilisateur par exemple).</a:t>
            </a:r>
          </a:p>
          <a:p>
            <a:r>
              <a:rPr lang="fr-FR" dirty="0"/>
              <a:t>Ces différentes routes </a:t>
            </a:r>
            <a:r>
              <a:rPr lang="fr-FR" b="1" dirty="0"/>
              <a:t>ont été renseignées à partir de la documentation fournie</a:t>
            </a:r>
            <a:r>
              <a:rPr lang="fr-FR" dirty="0"/>
              <a:t> pour la création du projet, et seront </a:t>
            </a:r>
            <a:r>
              <a:rPr lang="fr-FR" b="1" dirty="0"/>
              <a:t>exportées vers notre fichier </a:t>
            </a:r>
            <a:r>
              <a:rPr lang="fr-FR" b="1" dirty="0" err="1"/>
              <a:t>app.js</a:t>
            </a:r>
            <a:r>
              <a:rPr lang="fr-FR" b="1" dirty="0"/>
              <a:t> </a:t>
            </a:r>
            <a:r>
              <a:rPr lang="fr-FR" dirty="0"/>
              <a:t>pour qu’elles soient prises en compte par l’application. </a:t>
            </a:r>
          </a:p>
          <a:p>
            <a:r>
              <a:rPr lang="fr-FR" dirty="0"/>
              <a:t>Les fichiers routes ne comportent pas une multitude d’informations car </a:t>
            </a:r>
            <a:r>
              <a:rPr lang="fr-FR" b="1" dirty="0"/>
              <a:t>nous allons définir la logique de chacune des routes dans des contrôleurs</a:t>
            </a:r>
            <a:r>
              <a:rPr lang="fr-FR" dirty="0"/>
              <a:t>, </a:t>
            </a:r>
            <a:r>
              <a:rPr lang="fr-FR" b="1" dirty="0"/>
              <a:t>qui régiront le fonctionnement de notre API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46602481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C4BDB775-AA15-DC41-8ABE-11052A70F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028" y="1839116"/>
            <a:ext cx="5215890" cy="92237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804DF91-DDBA-4E4F-8742-206911C05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110" y="3738129"/>
            <a:ext cx="5235440" cy="1794306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469BAB73-574B-294F-9E08-73306A12C268}"/>
              </a:ext>
            </a:extLst>
          </p:cNvPr>
          <p:cNvSpPr txBox="1"/>
          <p:nvPr/>
        </p:nvSpPr>
        <p:spPr>
          <a:xfrm>
            <a:off x="6681216" y="1614470"/>
            <a:ext cx="463067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 complément de l’URI </a:t>
            </a:r>
            <a:r>
              <a:rPr lang="fr-FR" b="1" dirty="0"/>
              <a:t>certains middlewares sont renseignés</a:t>
            </a:r>
            <a:r>
              <a:rPr lang="fr-FR" dirty="0"/>
              <a:t>, permettant de superviser la création d’un mot de passe, de sécuriser nos routes, ou de pouvoir gérer le rajout de fichiers.</a:t>
            </a:r>
          </a:p>
          <a:p>
            <a:endParaRPr lang="fr-FR" dirty="0"/>
          </a:p>
          <a:p>
            <a:r>
              <a:rPr lang="fr-FR" dirty="0"/>
              <a:t>Les </a:t>
            </a:r>
            <a:r>
              <a:rPr lang="fr-FR" b="1" dirty="0"/>
              <a:t>contrôleurs quant à eux sont appelés dans la même fonction avec le middleware correspondant </a:t>
            </a:r>
            <a:r>
              <a:rPr lang="fr-FR" dirty="0"/>
              <a:t>(</a:t>
            </a:r>
            <a:r>
              <a:rPr lang="fr-FR" dirty="0" err="1"/>
              <a:t>saucesCtrl.getAllSauces</a:t>
            </a:r>
            <a:r>
              <a:rPr lang="fr-FR" dirty="0"/>
              <a:t> qui nous permet de récupérer via GET l’ensemble des sauces enregistrées dans la base de données, par exemple).</a:t>
            </a:r>
          </a:p>
        </p:txBody>
      </p:sp>
    </p:spTree>
    <p:extLst>
      <p:ext uri="{BB962C8B-B14F-4D97-AF65-F5344CB8AC3E}">
        <p14:creationId xmlns:p14="http://schemas.microsoft.com/office/powerpoint/2010/main" val="2097228257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36782E-952A-954A-B275-E44056D02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Création de l’API – Gestion des </a:t>
            </a:r>
            <a:r>
              <a:rPr lang="fr-FR" dirty="0" err="1"/>
              <a:t>users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BA41BC-42A1-204C-BF33-B53B4ECDA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603500"/>
            <a:ext cx="10275792" cy="2748788"/>
          </a:xfrm>
        </p:spPr>
        <p:txBody>
          <a:bodyPr>
            <a:normAutofit/>
          </a:bodyPr>
          <a:lstStyle/>
          <a:p>
            <a:r>
              <a:rPr lang="fr-FR" dirty="0"/>
              <a:t>Nous allons ici nous intéresser au </a:t>
            </a:r>
            <a:r>
              <a:rPr lang="fr-FR" b="1" dirty="0"/>
              <a:t>contrôleur </a:t>
            </a:r>
            <a:r>
              <a:rPr lang="fr-FR" b="1" dirty="0" err="1"/>
              <a:t>users</a:t>
            </a:r>
            <a:r>
              <a:rPr lang="fr-FR" dirty="0"/>
              <a:t>, dans lequel nous avons placés deux middlewares permettant à notre API de </a:t>
            </a:r>
            <a:r>
              <a:rPr lang="fr-FR" b="1" dirty="0"/>
              <a:t>créer un utilisateur</a:t>
            </a:r>
            <a:r>
              <a:rPr lang="fr-FR" dirty="0"/>
              <a:t>, et de </a:t>
            </a:r>
            <a:r>
              <a:rPr lang="fr-FR" b="1" dirty="0"/>
              <a:t>connecter un utilisateur</a:t>
            </a:r>
            <a:r>
              <a:rPr lang="fr-FR" dirty="0"/>
              <a:t> à l’application, le tout en communiquant avec la base de données.</a:t>
            </a:r>
          </a:p>
          <a:p>
            <a:r>
              <a:rPr lang="fr-FR" dirty="0"/>
              <a:t>Dans un premier temps nous </a:t>
            </a:r>
            <a:r>
              <a:rPr lang="fr-FR" b="1" dirty="0"/>
              <a:t>avons importé notre schéma User</a:t>
            </a:r>
            <a:r>
              <a:rPr lang="fr-FR" dirty="0"/>
              <a:t> pour que les données renseignées soient transmises dans le format approprié. </a:t>
            </a:r>
          </a:p>
          <a:p>
            <a:r>
              <a:rPr lang="fr-FR" dirty="0"/>
              <a:t>Deux packages sont également utilisés pour sécuriser les opérations, </a:t>
            </a:r>
            <a:r>
              <a:rPr lang="fr-FR" b="1" dirty="0" err="1"/>
              <a:t>Bcrypt</a:t>
            </a:r>
            <a:r>
              <a:rPr lang="fr-FR" dirty="0"/>
              <a:t> pour </a:t>
            </a:r>
            <a:r>
              <a:rPr lang="fr-FR" dirty="0" err="1"/>
              <a:t>hasher</a:t>
            </a:r>
            <a:r>
              <a:rPr lang="fr-FR" dirty="0"/>
              <a:t> le mot de passe créé, ainsi que </a:t>
            </a:r>
            <a:r>
              <a:rPr lang="fr-FR" b="1" dirty="0" err="1"/>
              <a:t>Jsonwebtoken</a:t>
            </a:r>
            <a:r>
              <a:rPr lang="fr-FR" dirty="0"/>
              <a:t>, permettant de retourner un </a:t>
            </a:r>
            <a:r>
              <a:rPr lang="fr-FR" b="1" dirty="0" err="1"/>
              <a:t>token</a:t>
            </a:r>
            <a:r>
              <a:rPr lang="fr-FR" dirty="0"/>
              <a:t> à l’utilisateur connecté afin de </a:t>
            </a:r>
            <a:r>
              <a:rPr lang="fr-FR" b="1" dirty="0"/>
              <a:t>sécuriser chacune de ses opérations</a:t>
            </a:r>
            <a:r>
              <a:rPr lang="fr-FR" dirty="0"/>
              <a:t>.</a:t>
            </a:r>
          </a:p>
        </p:txBody>
      </p:sp>
      <p:pic>
        <p:nvPicPr>
          <p:cNvPr id="4" name="Graphique 3" descr="Flèche : courbe légère">
            <a:extLst>
              <a:ext uri="{FF2B5EF4-FFF2-40B4-BE49-F238E27FC236}">
                <a16:creationId xmlns:a16="http://schemas.microsoft.com/office/drawing/2014/main" id="{DA4DEAD8-099B-9445-BF00-277B09EF5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3705" y="5757863"/>
            <a:ext cx="706215" cy="70621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9C8374B-9ABB-8B4D-B09C-8B60579524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7083" y="5305790"/>
            <a:ext cx="7157153" cy="80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4549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BFDA040-435F-BB4F-8E16-733DE17E6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233" y="825754"/>
            <a:ext cx="7580462" cy="296926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DAF1C98-0DA6-A54B-A6ED-7E3D01445D8A}"/>
              </a:ext>
            </a:extLst>
          </p:cNvPr>
          <p:cNvSpPr txBox="1"/>
          <p:nvPr/>
        </p:nvSpPr>
        <p:spPr>
          <a:xfrm>
            <a:off x="908304" y="4328160"/>
            <a:ext cx="103753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Ici nous avons mis en place le middleware de la route POST </a:t>
            </a:r>
            <a:r>
              <a:rPr lang="fr-FR" b="1" dirty="0"/>
              <a:t>permettant à un utilisateur de s’enregistrer</a:t>
            </a:r>
            <a:r>
              <a:rPr lang="fr-FR" dirty="0"/>
              <a:t>. </a:t>
            </a:r>
          </a:p>
          <a:p>
            <a:r>
              <a:rPr lang="fr-FR" b="1" dirty="0"/>
              <a:t>On demande à </a:t>
            </a:r>
            <a:r>
              <a:rPr lang="fr-FR" b="1" dirty="0" err="1"/>
              <a:t>Bcrypt</a:t>
            </a:r>
            <a:r>
              <a:rPr lang="fr-FR" b="1" dirty="0"/>
              <a:t> de « saler » le mot de passe </a:t>
            </a:r>
            <a:r>
              <a:rPr lang="fr-FR" dirty="0"/>
              <a:t>puis nous </a:t>
            </a:r>
            <a:r>
              <a:rPr lang="fr-FR" b="1" dirty="0"/>
              <a:t>récupérons l’adresse mail renseignée dans l’input, ainsi que le mot de passe crypté</a:t>
            </a:r>
            <a:r>
              <a:rPr lang="fr-FR" dirty="0"/>
              <a:t>. Les informations sont ensuite </a:t>
            </a:r>
            <a:r>
              <a:rPr lang="fr-FR" b="1" dirty="0"/>
              <a:t>enregistrées dans la base de données</a:t>
            </a:r>
            <a:r>
              <a:rPr lang="fr-FR" dirty="0"/>
              <a:t> via la fonction </a:t>
            </a:r>
            <a:r>
              <a:rPr lang="fr-FR" dirty="0" err="1"/>
              <a:t>save</a:t>
            </a:r>
            <a:r>
              <a:rPr lang="fr-FR" dirty="0"/>
              <a:t> et un message de succès est retourné. Dans le cas échéant une erreur est retournée.</a:t>
            </a:r>
          </a:p>
        </p:txBody>
      </p:sp>
    </p:spTree>
    <p:extLst>
      <p:ext uri="{BB962C8B-B14F-4D97-AF65-F5344CB8AC3E}">
        <p14:creationId xmlns:p14="http://schemas.microsoft.com/office/powerpoint/2010/main" val="1075125829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1A80623F-8750-8348-958B-CEBEE3C91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654" y="719328"/>
            <a:ext cx="7090691" cy="4044188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9D2C5EC6-DABC-0A46-863A-EA483C9B224D}"/>
              </a:ext>
            </a:extLst>
          </p:cNvPr>
          <p:cNvSpPr txBox="1"/>
          <p:nvPr/>
        </p:nvSpPr>
        <p:spPr>
          <a:xfrm>
            <a:off x="987552" y="5035296"/>
            <a:ext cx="10631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Nous gérons ci la </a:t>
            </a:r>
            <a:r>
              <a:rPr lang="fr-FR" b="1" dirty="0"/>
              <a:t>connexion d’un utilisateur </a:t>
            </a:r>
            <a:r>
              <a:rPr lang="fr-FR" dirty="0"/>
              <a:t>via la seconde route POST en vérifiant dans un premier temps </a:t>
            </a:r>
            <a:r>
              <a:rPr lang="fr-FR" b="1" dirty="0"/>
              <a:t>si celui-ci est déjà présent dans la base de données</a:t>
            </a:r>
            <a:r>
              <a:rPr lang="fr-FR" dirty="0"/>
              <a:t> via la </a:t>
            </a:r>
            <a:r>
              <a:rPr lang="fr-FR" dirty="0" err="1"/>
              <a:t>methode</a:t>
            </a:r>
            <a:r>
              <a:rPr lang="fr-FR" dirty="0"/>
              <a:t> </a:t>
            </a:r>
            <a:r>
              <a:rPr lang="fr-FR" dirty="0" err="1"/>
              <a:t>findOne</a:t>
            </a:r>
            <a:r>
              <a:rPr lang="fr-FR" dirty="0"/>
              <a:t>, dans le cas échant une erreur est transmise. Ensuite </a:t>
            </a:r>
            <a:r>
              <a:rPr lang="fr-FR" b="1" dirty="0"/>
              <a:t>le mot de passe renseigné est comparé avec celui de la BDD </a:t>
            </a:r>
            <a:r>
              <a:rPr lang="fr-FR" dirty="0"/>
              <a:t>(</a:t>
            </a:r>
            <a:r>
              <a:rPr lang="fr-FR" dirty="0" err="1"/>
              <a:t>hashé</a:t>
            </a:r>
            <a:r>
              <a:rPr lang="fr-FR" dirty="0"/>
              <a:t> bien entendu). Si les informations coïncident </a:t>
            </a:r>
            <a:r>
              <a:rPr lang="fr-FR" b="1" dirty="0"/>
              <a:t>un </a:t>
            </a:r>
            <a:r>
              <a:rPr lang="fr-FR" b="1" dirty="0" err="1"/>
              <a:t>token</a:t>
            </a:r>
            <a:r>
              <a:rPr lang="fr-FR" b="1" dirty="0"/>
              <a:t> est renvoyé </a:t>
            </a:r>
            <a:r>
              <a:rPr lang="fr-FR" dirty="0"/>
              <a:t>avec l’ID user correspondant.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80563125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36782E-952A-954A-B275-E44056D02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Création de l’API – Gestion des sauces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BA41BC-42A1-204C-BF33-B53B4ECDA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603500"/>
            <a:ext cx="10275792" cy="2419604"/>
          </a:xfrm>
        </p:spPr>
        <p:txBody>
          <a:bodyPr>
            <a:normAutofit/>
          </a:bodyPr>
          <a:lstStyle/>
          <a:p>
            <a:r>
              <a:rPr lang="fr-FR" dirty="0"/>
              <a:t>Pour le contrôleur des sauces nous </a:t>
            </a:r>
            <a:r>
              <a:rPr lang="fr-FR" b="1" dirty="0"/>
              <a:t>partons du même principe que celui des </a:t>
            </a:r>
            <a:r>
              <a:rPr lang="fr-FR" b="1" dirty="0" err="1"/>
              <a:t>users</a:t>
            </a:r>
            <a:r>
              <a:rPr lang="fr-FR" dirty="0"/>
              <a:t>, nous devons </a:t>
            </a:r>
            <a:r>
              <a:rPr lang="fr-FR" b="1" dirty="0"/>
              <a:t>pouvoir transmettre les informations des diverses requêtes vers la base de données, et les récupérer également</a:t>
            </a:r>
            <a:r>
              <a:rPr lang="fr-FR" dirty="0"/>
              <a:t>, de ce fait nous importons déjà le </a:t>
            </a:r>
            <a:r>
              <a:rPr lang="fr-FR" b="1" dirty="0"/>
              <a:t>schéma</a:t>
            </a:r>
            <a:r>
              <a:rPr lang="fr-FR" dirty="0"/>
              <a:t> nécessaire. </a:t>
            </a:r>
          </a:p>
          <a:p>
            <a:r>
              <a:rPr lang="fr-FR" dirty="0"/>
              <a:t>Nous aurons besoin de </a:t>
            </a:r>
            <a:r>
              <a:rPr lang="fr-FR" b="1" dirty="0"/>
              <a:t>plusieurs middlewares permettant nos opérations CRUD</a:t>
            </a:r>
            <a:r>
              <a:rPr lang="fr-FR" dirty="0"/>
              <a:t>.</a:t>
            </a:r>
          </a:p>
          <a:p>
            <a:r>
              <a:rPr lang="fr-FR" dirty="0"/>
              <a:t>L’application offrant la </a:t>
            </a:r>
            <a:r>
              <a:rPr lang="fr-FR" b="1" dirty="0"/>
              <a:t>possibilité de </a:t>
            </a:r>
            <a:r>
              <a:rPr lang="fr-FR" b="1" dirty="0" err="1"/>
              <a:t>téléverser</a:t>
            </a:r>
            <a:r>
              <a:rPr lang="fr-FR" b="1" dirty="0"/>
              <a:t> l’image d’une sauce </a:t>
            </a:r>
            <a:r>
              <a:rPr lang="fr-FR" dirty="0"/>
              <a:t>nous devons également utiliser le package </a:t>
            </a:r>
            <a:r>
              <a:rPr lang="fr-FR" b="1" dirty="0" err="1"/>
              <a:t>Multer</a:t>
            </a:r>
            <a:r>
              <a:rPr lang="fr-FR" dirty="0"/>
              <a:t> et la fonction </a:t>
            </a:r>
            <a:r>
              <a:rPr lang="fr-FR" b="1" dirty="0"/>
              <a:t>FS (File System)</a:t>
            </a:r>
            <a:r>
              <a:rPr lang="fr-FR" dirty="0"/>
              <a:t> de </a:t>
            </a:r>
            <a:r>
              <a:rPr lang="fr-FR" dirty="0" err="1"/>
              <a:t>Node</a:t>
            </a:r>
            <a:r>
              <a:rPr lang="fr-FR" dirty="0"/>
              <a:t>.</a:t>
            </a:r>
          </a:p>
        </p:txBody>
      </p:sp>
      <p:pic>
        <p:nvPicPr>
          <p:cNvPr id="4" name="Graphique 3" descr="Flèche : courbe légère">
            <a:extLst>
              <a:ext uri="{FF2B5EF4-FFF2-40B4-BE49-F238E27FC236}">
                <a16:creationId xmlns:a16="http://schemas.microsoft.com/office/drawing/2014/main" id="{DA4DEAD8-099B-9445-BF00-277B09EF5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3705" y="5757863"/>
            <a:ext cx="706215" cy="70621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C168287-3A15-4E41-B68E-46DAC606FD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8989" y="5277961"/>
            <a:ext cx="7053342" cy="69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0566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1AA27D-5C59-8E46-943E-DAAB4BE0F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CB3C01-2DDE-074F-A461-711A5FCAA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293" y="3151878"/>
            <a:ext cx="8761413" cy="2553716"/>
          </a:xfrm>
        </p:spPr>
        <p:txBody>
          <a:bodyPr/>
          <a:lstStyle/>
          <a:p>
            <a:r>
              <a:rPr lang="fr-FR" dirty="0"/>
              <a:t>La société So </a:t>
            </a:r>
            <a:r>
              <a:rPr lang="fr-FR" dirty="0" err="1"/>
              <a:t>Pekocko</a:t>
            </a:r>
            <a:r>
              <a:rPr lang="fr-FR" dirty="0"/>
              <a:t> rencontre actuellement un succès via sa chaîne YouTube « La Piquante » , le projet de créer en complément une application web a été proposé.</a:t>
            </a:r>
          </a:p>
          <a:p>
            <a:r>
              <a:rPr lang="fr-FR" dirty="0"/>
              <a:t>Cette application nommée « La Piquante » inspire à devenir une boutique en ligne, mais pour le moment elle servira plutôt à sonder les amateurs de sauces piquantes sur leurs goûts, en proposant un outil permettant d’ajouter des produits, de les décrire, et de les noter par un système de </a:t>
            </a:r>
            <a:r>
              <a:rPr lang="fr-FR" dirty="0" err="1"/>
              <a:t>like</a:t>
            </a:r>
            <a:r>
              <a:rPr lang="fr-FR" dirty="0"/>
              <a:t> / </a:t>
            </a:r>
            <a:r>
              <a:rPr lang="fr-FR" dirty="0" err="1"/>
              <a:t>dislike</a:t>
            </a:r>
            <a:r>
              <a:rPr lang="fr-FR" dirty="0"/>
              <a:t>. Une base de données pimentée en sorte !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564244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DAF1C98-0DA6-A54B-A6ED-7E3D01445D8A}"/>
              </a:ext>
            </a:extLst>
          </p:cNvPr>
          <p:cNvSpPr txBox="1"/>
          <p:nvPr/>
        </p:nvSpPr>
        <p:spPr>
          <a:xfrm>
            <a:off x="908304" y="4842533"/>
            <a:ext cx="103753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 </a:t>
            </a:r>
            <a:r>
              <a:rPr lang="fr-FR" b="1" dirty="0"/>
              <a:t>récupérer et afficher </a:t>
            </a:r>
            <a:r>
              <a:rPr lang="fr-FR" dirty="0"/>
              <a:t>les sauces enregistrés nous utilisons </a:t>
            </a:r>
            <a:r>
              <a:rPr lang="fr-FR" b="1" dirty="0"/>
              <a:t>une route GET </a:t>
            </a:r>
            <a:r>
              <a:rPr lang="fr-FR" dirty="0"/>
              <a:t>par son middleware nous </a:t>
            </a:r>
            <a:r>
              <a:rPr lang="fr-FR" b="1" dirty="0"/>
              <a:t>demandons à la base de données de récupérer l’ensemble de la collection sauces</a:t>
            </a:r>
            <a:r>
              <a:rPr lang="fr-FR" dirty="0"/>
              <a:t>, puis de nous la transmettre pour qu’elle puisse </a:t>
            </a:r>
            <a:r>
              <a:rPr lang="fr-FR" b="1" dirty="0"/>
              <a:t>être exploitable par le front end</a:t>
            </a:r>
            <a:r>
              <a:rPr lang="fr-FR" dirty="0"/>
              <a:t>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373337C-29AD-434C-8E2E-74468200A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411" y="1266242"/>
            <a:ext cx="7069177" cy="307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61846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DAF1C98-0DA6-A54B-A6ED-7E3D01445D8A}"/>
              </a:ext>
            </a:extLst>
          </p:cNvPr>
          <p:cNvSpPr txBox="1"/>
          <p:nvPr/>
        </p:nvSpPr>
        <p:spPr>
          <a:xfrm>
            <a:off x="908303" y="4828032"/>
            <a:ext cx="103753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middleware utilisé pour afficher une sauce </a:t>
            </a:r>
            <a:r>
              <a:rPr lang="fr-FR" b="1" dirty="0"/>
              <a:t>précise fonctionne d’une manière similaire</a:t>
            </a:r>
            <a:r>
              <a:rPr lang="fr-FR" dirty="0"/>
              <a:t>, on part d’une </a:t>
            </a:r>
            <a:r>
              <a:rPr lang="fr-FR" b="1" dirty="0"/>
              <a:t>requête GET</a:t>
            </a:r>
            <a:r>
              <a:rPr lang="fr-FR" dirty="0"/>
              <a:t>, puis avec la méthode </a:t>
            </a:r>
            <a:r>
              <a:rPr lang="fr-FR" dirty="0" err="1"/>
              <a:t>findOne</a:t>
            </a:r>
            <a:r>
              <a:rPr lang="fr-FR" dirty="0"/>
              <a:t> </a:t>
            </a:r>
            <a:r>
              <a:rPr lang="fr-FR" b="1" dirty="0"/>
              <a:t>on récupère l’id de la sauce concernée</a:t>
            </a:r>
            <a:r>
              <a:rPr lang="fr-FR" dirty="0"/>
              <a:t> pour pouvoir ensuite l’afficher. </a:t>
            </a:r>
          </a:p>
          <a:p>
            <a:r>
              <a:rPr lang="fr-FR" dirty="0"/>
              <a:t>Notez que chaque </a:t>
            </a:r>
            <a:r>
              <a:rPr lang="fr-FR" b="1" dirty="0"/>
              <a:t>méthode renvoie une promise </a:t>
            </a:r>
            <a:r>
              <a:rPr lang="fr-FR" dirty="0"/>
              <a:t>afin de mieux gérer le déroulement des opérations.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27C3711-24EC-1E41-A6F0-96D0A39B7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016" y="1185926"/>
            <a:ext cx="7369967" cy="314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60049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4EFD5FE4-DC13-0448-8814-863F2673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932" y="1007364"/>
            <a:ext cx="5347780" cy="484327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24703418-8D03-594E-A8C3-8206C1F02071}"/>
              </a:ext>
            </a:extLst>
          </p:cNvPr>
          <p:cNvSpPr txBox="1"/>
          <p:nvPr/>
        </p:nvSpPr>
        <p:spPr>
          <a:xfrm>
            <a:off x="6754368" y="1305341"/>
            <a:ext cx="523036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 middleware va permettre à l’API de </a:t>
            </a:r>
            <a:r>
              <a:rPr lang="fr-FR" b="1" dirty="0"/>
              <a:t>transmettre une nouvelle sauce vers la base de données</a:t>
            </a:r>
            <a:r>
              <a:rPr lang="fr-FR" dirty="0"/>
              <a:t>, en fonction des informations renseignées par l’utilisateur au travers de l’interface. Toutes </a:t>
            </a:r>
            <a:r>
              <a:rPr lang="fr-FR" b="1" dirty="0"/>
              <a:t>les données sont transformées en objet JSON</a:t>
            </a:r>
            <a:r>
              <a:rPr lang="fr-FR" dirty="0"/>
              <a:t>, y compris l’adresse de l’image (le fichier reste dans le serveur, seule le chemin est transmis), le tout </a:t>
            </a:r>
            <a:r>
              <a:rPr lang="fr-FR" b="1" dirty="0"/>
              <a:t>en utilisant le schéma</a:t>
            </a:r>
            <a:r>
              <a:rPr lang="fr-FR" dirty="0"/>
              <a:t> importé.</a:t>
            </a:r>
          </a:p>
          <a:p>
            <a:endParaRPr lang="fr-FR" dirty="0"/>
          </a:p>
          <a:p>
            <a:r>
              <a:rPr lang="fr-FR" dirty="0"/>
              <a:t>Nous demandons également que le tableau des </a:t>
            </a:r>
            <a:r>
              <a:rPr lang="fr-FR" dirty="0" err="1"/>
              <a:t>likes</a:t>
            </a:r>
            <a:r>
              <a:rPr lang="fr-FR" dirty="0"/>
              <a:t> / </a:t>
            </a:r>
            <a:r>
              <a:rPr lang="fr-FR" dirty="0" err="1"/>
              <a:t>dislikes</a:t>
            </a:r>
            <a:r>
              <a:rPr lang="fr-FR" dirty="0"/>
              <a:t> soit initialement vide. </a:t>
            </a:r>
          </a:p>
          <a:p>
            <a:endParaRPr lang="fr-FR" dirty="0"/>
          </a:p>
          <a:p>
            <a:r>
              <a:rPr lang="fr-FR" dirty="0"/>
              <a:t>Puis nous </a:t>
            </a:r>
            <a:r>
              <a:rPr lang="fr-FR" b="1" dirty="0"/>
              <a:t>sauvegardons</a:t>
            </a:r>
            <a:r>
              <a:rPr lang="fr-FR" dirty="0"/>
              <a:t> le nouvel élément dans la base de données.</a:t>
            </a:r>
          </a:p>
        </p:txBody>
      </p:sp>
    </p:spTree>
    <p:extLst>
      <p:ext uri="{BB962C8B-B14F-4D97-AF65-F5344CB8AC3E}">
        <p14:creationId xmlns:p14="http://schemas.microsoft.com/office/powerpoint/2010/main" val="3519330818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04D85A97-E039-A444-84B8-DC2ED9515DA7}"/>
              </a:ext>
            </a:extLst>
          </p:cNvPr>
          <p:cNvSpPr txBox="1"/>
          <p:nvPr/>
        </p:nvSpPr>
        <p:spPr>
          <a:xfrm>
            <a:off x="7124170" y="1318328"/>
            <a:ext cx="42489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Afin de pouvoir gérer </a:t>
            </a:r>
            <a:r>
              <a:rPr lang="fr-FR" b="1" dirty="0"/>
              <a:t>le rajout ou la modification</a:t>
            </a:r>
            <a:r>
              <a:rPr lang="fr-FR" dirty="0"/>
              <a:t> des images (ou d’autres fichiers) nous utilisons le package </a:t>
            </a:r>
            <a:r>
              <a:rPr lang="fr-FR" b="1" dirty="0" err="1"/>
              <a:t>Multer</a:t>
            </a:r>
            <a:r>
              <a:rPr lang="fr-FR" dirty="0"/>
              <a:t>, configuré dans un </a:t>
            </a:r>
            <a:r>
              <a:rPr lang="fr-FR" b="1" dirty="0"/>
              <a:t>middleware dédié</a:t>
            </a:r>
            <a:r>
              <a:rPr lang="fr-FR" dirty="0"/>
              <a:t>, placé dans le dossier middleware. Celui-ci configure le </a:t>
            </a:r>
            <a:r>
              <a:rPr lang="fr-FR" b="1" dirty="0"/>
              <a:t>format d’importation et indique le chemin de destination</a:t>
            </a:r>
            <a:r>
              <a:rPr lang="fr-FR" dirty="0"/>
              <a:t> via la fonction </a:t>
            </a:r>
            <a:r>
              <a:rPr lang="fr-FR" dirty="0" err="1"/>
              <a:t>diskStorage</a:t>
            </a:r>
            <a:r>
              <a:rPr lang="fr-FR" dirty="0"/>
              <a:t>.</a:t>
            </a:r>
          </a:p>
          <a:p>
            <a:r>
              <a:rPr lang="fr-FR" dirty="0"/>
              <a:t>Le middleware est renseigné directement dans les </a:t>
            </a:r>
            <a:r>
              <a:rPr lang="fr-FR" b="1" dirty="0"/>
              <a:t>routes concernées</a:t>
            </a:r>
            <a:r>
              <a:rPr lang="fr-FR" dirty="0"/>
              <a:t>, en occurrence celles permettant </a:t>
            </a:r>
            <a:r>
              <a:rPr lang="fr-FR" b="1" dirty="0"/>
              <a:t>l’ajout et la modification </a:t>
            </a:r>
            <a:r>
              <a:rPr lang="fr-FR" dirty="0"/>
              <a:t>de fichiers.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525B39D-1C52-F44C-9E36-869B7A31B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253" y="1318328"/>
            <a:ext cx="4874747" cy="325446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2CD3C67-4D50-6F42-8A86-ACE4979E9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760" y="5205984"/>
            <a:ext cx="5437732" cy="35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83476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A42DE8BB-A226-AD4E-B03B-7E757E5A3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947" y="1414272"/>
            <a:ext cx="8702106" cy="296150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40411A6-837B-C747-9162-5C78EAFBAF00}"/>
              </a:ext>
            </a:extLst>
          </p:cNvPr>
          <p:cNvSpPr txBox="1"/>
          <p:nvPr/>
        </p:nvSpPr>
        <p:spPr>
          <a:xfrm>
            <a:off x="908303" y="4828032"/>
            <a:ext cx="103753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 modifier une sauce déjà existante le routeur utilise une </a:t>
            </a:r>
            <a:r>
              <a:rPr lang="fr-FR" b="1" dirty="0"/>
              <a:t>requête PUT </a:t>
            </a:r>
            <a:r>
              <a:rPr lang="fr-FR" dirty="0"/>
              <a:t>et le contrôleur dédié. Ici notre middleware </a:t>
            </a:r>
            <a:r>
              <a:rPr lang="fr-FR" b="1" dirty="0"/>
              <a:t>vérifie si </a:t>
            </a:r>
            <a:r>
              <a:rPr lang="fr-FR" b="1" dirty="0" err="1"/>
              <a:t>req.file</a:t>
            </a:r>
            <a:r>
              <a:rPr lang="fr-FR" b="1" dirty="0"/>
              <a:t> est déjà présent</a:t>
            </a:r>
            <a:r>
              <a:rPr lang="fr-FR" dirty="0"/>
              <a:t>, dans ce cas </a:t>
            </a:r>
            <a:r>
              <a:rPr lang="fr-FR" b="1" dirty="0"/>
              <a:t>la nouvelle image est traitée</a:t>
            </a:r>
            <a:r>
              <a:rPr lang="fr-FR" dirty="0"/>
              <a:t>, dans le cas échéant </a:t>
            </a:r>
            <a:r>
              <a:rPr lang="fr-FR" b="1" dirty="0"/>
              <a:t>il traite uniquement l’objet renseigné</a:t>
            </a:r>
            <a:r>
              <a:rPr lang="fr-FR" dirty="0"/>
              <a:t>. Puis grâce à la méthode </a:t>
            </a:r>
            <a:r>
              <a:rPr lang="fr-FR" b="1" dirty="0" err="1"/>
              <a:t>updateOne</a:t>
            </a:r>
            <a:r>
              <a:rPr lang="fr-FR" dirty="0"/>
              <a:t> on met à jour la base de données.</a:t>
            </a:r>
          </a:p>
        </p:txBody>
      </p:sp>
    </p:spTree>
    <p:extLst>
      <p:ext uri="{BB962C8B-B14F-4D97-AF65-F5344CB8AC3E}">
        <p14:creationId xmlns:p14="http://schemas.microsoft.com/office/powerpoint/2010/main" val="726552446"/>
      </p:ext>
    </p:extLst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D2B65EF4-D65A-2B49-B121-5CCCC365BD5F}"/>
              </a:ext>
            </a:extLst>
          </p:cNvPr>
          <p:cNvSpPr txBox="1"/>
          <p:nvPr/>
        </p:nvSpPr>
        <p:spPr>
          <a:xfrm>
            <a:off x="908303" y="4828032"/>
            <a:ext cx="103753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Autre opération CRUD, la suppression d’un élément. Ici nous utilisons la </a:t>
            </a:r>
            <a:r>
              <a:rPr lang="fr-FR" b="1" dirty="0"/>
              <a:t>route DELETE </a:t>
            </a:r>
            <a:r>
              <a:rPr lang="fr-FR" dirty="0"/>
              <a:t>et son middleware. Nous sélectionnons l’id pour accéder à l’élément puis faisons savoir que l’image se situe après « images/ », puis nous la </a:t>
            </a:r>
            <a:r>
              <a:rPr lang="fr-FR" b="1" dirty="0"/>
              <a:t>supprimons du répertoire via la fonction </a:t>
            </a:r>
            <a:r>
              <a:rPr lang="fr-FR" b="1" dirty="0" err="1"/>
              <a:t>unlink</a:t>
            </a:r>
            <a:r>
              <a:rPr lang="fr-FR" b="1" dirty="0"/>
              <a:t> de </a:t>
            </a:r>
            <a:r>
              <a:rPr lang="fr-FR" b="1" dirty="0" err="1"/>
              <a:t>FileSystem</a:t>
            </a:r>
            <a:r>
              <a:rPr lang="fr-FR" dirty="0"/>
              <a:t>. Une fois l’image retirée du </a:t>
            </a:r>
            <a:r>
              <a:rPr lang="fr-FR" dirty="0" err="1"/>
              <a:t>backend</a:t>
            </a:r>
            <a:r>
              <a:rPr lang="fr-FR" dirty="0"/>
              <a:t> nous demandons à </a:t>
            </a:r>
            <a:r>
              <a:rPr lang="fr-FR" b="1" dirty="0"/>
              <a:t>supprimer l’entrée dans la collection de notre base de données</a:t>
            </a:r>
            <a:r>
              <a:rPr lang="fr-FR" dirty="0"/>
              <a:t>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1C7A17A-4C52-DC49-8C1B-CEE9A6002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205" y="1072896"/>
            <a:ext cx="7717587" cy="350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932294"/>
      </p:ext>
    </p:extLst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D2B65EF4-D65A-2B49-B121-5CCCC365BD5F}"/>
              </a:ext>
            </a:extLst>
          </p:cNvPr>
          <p:cNvSpPr txBox="1"/>
          <p:nvPr/>
        </p:nvSpPr>
        <p:spPr>
          <a:xfrm>
            <a:off x="1200912" y="1290703"/>
            <a:ext cx="590702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Dernières opérations à renseigner au sein de notre API, </a:t>
            </a:r>
            <a:r>
              <a:rPr lang="fr-FR" b="1" dirty="0"/>
              <a:t>l’ajout d’un </a:t>
            </a:r>
            <a:r>
              <a:rPr lang="fr-FR" b="1" dirty="0" err="1"/>
              <a:t>like</a:t>
            </a:r>
            <a:r>
              <a:rPr lang="fr-FR" b="1" dirty="0"/>
              <a:t> ou d’un </a:t>
            </a:r>
            <a:r>
              <a:rPr lang="fr-FR" b="1" dirty="0" err="1"/>
              <a:t>dislike</a:t>
            </a:r>
            <a:r>
              <a:rPr lang="fr-FR" b="1" dirty="0"/>
              <a:t>, ainsi que l’annulation d’un de ces derniers</a:t>
            </a:r>
            <a:r>
              <a:rPr lang="fr-FR" dirty="0"/>
              <a:t>, en fonction de l’utilisateur. </a:t>
            </a:r>
          </a:p>
          <a:p>
            <a:r>
              <a:rPr lang="fr-FR" dirty="0"/>
              <a:t>Nous devons </a:t>
            </a:r>
            <a:r>
              <a:rPr lang="fr-FR" b="1" dirty="0"/>
              <a:t>faire en sorte qu’un utilisateur puisse </a:t>
            </a:r>
            <a:r>
              <a:rPr lang="fr-FR" b="1" dirty="0" err="1"/>
              <a:t>liker</a:t>
            </a:r>
            <a:r>
              <a:rPr lang="fr-FR" b="1" dirty="0"/>
              <a:t> ou </a:t>
            </a:r>
            <a:r>
              <a:rPr lang="fr-FR" b="1" dirty="0" err="1"/>
              <a:t>disliker</a:t>
            </a:r>
            <a:r>
              <a:rPr lang="fr-FR" b="1" dirty="0"/>
              <a:t> une sauce renseignée par lui-même ou par un autre utilisateur de l’application</a:t>
            </a:r>
            <a:r>
              <a:rPr lang="fr-FR" dirty="0"/>
              <a:t>, </a:t>
            </a:r>
            <a:r>
              <a:rPr lang="fr-FR" b="1" dirty="0"/>
              <a:t>et qu’il puisse annuler son choix si besoin</a:t>
            </a:r>
            <a:r>
              <a:rPr lang="fr-FR" dirty="0"/>
              <a:t>. </a:t>
            </a:r>
          </a:p>
          <a:p>
            <a:r>
              <a:rPr lang="fr-FR" dirty="0"/>
              <a:t>Les notes de tout les utilisateurs </a:t>
            </a:r>
            <a:r>
              <a:rPr lang="fr-FR" b="1" dirty="0"/>
              <a:t>sont stockées dans la collection sauces par l’intermédiaire de deux tableaux présents pour chaque sauce</a:t>
            </a:r>
            <a:r>
              <a:rPr lang="fr-FR" dirty="0"/>
              <a:t>. </a:t>
            </a:r>
            <a:br>
              <a:rPr lang="fr-FR" dirty="0"/>
            </a:br>
            <a:r>
              <a:rPr lang="fr-FR" dirty="0"/>
              <a:t>Pour mettre en place cette fonctionnalité nous avons donc créé un </a:t>
            </a:r>
            <a:r>
              <a:rPr lang="fr-FR" b="1" dirty="0"/>
              <a:t>middleware à partir d’une route POS</a:t>
            </a:r>
            <a:r>
              <a:rPr lang="fr-FR" dirty="0"/>
              <a:t>T, ce dernier </a:t>
            </a:r>
            <a:r>
              <a:rPr lang="fr-FR" b="1" dirty="0"/>
              <a:t>comprenant les trois cas de figure</a:t>
            </a:r>
            <a:r>
              <a:rPr lang="fr-FR" dirty="0"/>
              <a:t>, à savoir : ajout d’un </a:t>
            </a:r>
            <a:r>
              <a:rPr lang="fr-FR" dirty="0" err="1"/>
              <a:t>like</a:t>
            </a:r>
            <a:r>
              <a:rPr lang="fr-FR" dirty="0"/>
              <a:t>, d’un </a:t>
            </a:r>
            <a:r>
              <a:rPr lang="fr-FR" dirty="0" err="1"/>
              <a:t>dislike</a:t>
            </a:r>
            <a:r>
              <a:rPr lang="fr-FR" dirty="0"/>
              <a:t>, et l’annulation d’un des deux en fonction de ce que l’utilisateur a sélectionné.</a:t>
            </a:r>
          </a:p>
        </p:txBody>
      </p:sp>
      <p:pic>
        <p:nvPicPr>
          <p:cNvPr id="2" name="Enregistrement de l’écran 2021-07-22 à 15.53.54.mov" descr="Enregistrement de l’écran 2021-07-22 à 15.53.54.mov">
            <a:hlinkClick r:id="" action="ppaction://media"/>
            <a:extLst>
              <a:ext uri="{FF2B5EF4-FFF2-40B4-BE49-F238E27FC236}">
                <a16:creationId xmlns:a16="http://schemas.microsoft.com/office/drawing/2014/main" id="{9A8789D6-FD60-824E-8144-E0DF9E83FC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937" y="1822936"/>
            <a:ext cx="2812151" cy="373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075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2DCCF3A-8B48-D54F-A36E-3041A915D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375" y="1158240"/>
            <a:ext cx="7641250" cy="331495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CFD9E51-9B36-1245-9292-59A63613D0D2}"/>
              </a:ext>
            </a:extLst>
          </p:cNvPr>
          <p:cNvSpPr txBox="1"/>
          <p:nvPr/>
        </p:nvSpPr>
        <p:spPr>
          <a:xfrm>
            <a:off x="908304" y="4803648"/>
            <a:ext cx="103753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Nous passons par une </a:t>
            </a:r>
            <a:r>
              <a:rPr lang="fr-FR" b="1" dirty="0"/>
              <a:t>instruction switch pour des raisons pratiques</a:t>
            </a:r>
            <a:r>
              <a:rPr lang="fr-FR" dirty="0"/>
              <a:t>, afin de rendre notre middleware </a:t>
            </a:r>
            <a:r>
              <a:rPr lang="fr-FR" b="1" dirty="0"/>
              <a:t>lisible</a:t>
            </a:r>
            <a:r>
              <a:rPr lang="fr-FR" dirty="0"/>
              <a:t>. Ici dans le cas 1 nous visons l’élément </a:t>
            </a:r>
            <a:r>
              <a:rPr lang="fr-FR" dirty="0" err="1"/>
              <a:t>like</a:t>
            </a:r>
            <a:r>
              <a:rPr lang="fr-FR" dirty="0"/>
              <a:t> du body et passons par la méthode </a:t>
            </a:r>
            <a:r>
              <a:rPr lang="fr-FR" b="1" dirty="0" err="1"/>
              <a:t>updateOne</a:t>
            </a:r>
            <a:r>
              <a:rPr lang="fr-FR" dirty="0"/>
              <a:t> pour </a:t>
            </a:r>
            <a:r>
              <a:rPr lang="fr-FR" b="1" dirty="0"/>
              <a:t>incrémenter le </a:t>
            </a:r>
            <a:r>
              <a:rPr lang="fr-FR" b="1" dirty="0" err="1"/>
              <a:t>like</a:t>
            </a:r>
            <a:r>
              <a:rPr lang="fr-FR" b="1" dirty="0"/>
              <a:t> </a:t>
            </a:r>
            <a:r>
              <a:rPr lang="fr-FR" dirty="0"/>
              <a:t>lié à la sauce via la fonction </a:t>
            </a:r>
            <a:r>
              <a:rPr lang="fr-FR" b="1" dirty="0"/>
              <a:t>$</a:t>
            </a:r>
            <a:r>
              <a:rPr lang="fr-FR" b="1" dirty="0" err="1"/>
              <a:t>inc</a:t>
            </a:r>
            <a:r>
              <a:rPr lang="fr-FR" dirty="0"/>
              <a:t>, et via </a:t>
            </a:r>
            <a:r>
              <a:rPr lang="fr-FR" b="1" dirty="0"/>
              <a:t>$push </a:t>
            </a:r>
            <a:r>
              <a:rPr lang="fr-FR" dirty="0"/>
              <a:t>nous </a:t>
            </a:r>
            <a:r>
              <a:rPr lang="fr-FR" b="1" dirty="0"/>
              <a:t>rajoutons l’id de l’utilisateur au tableau </a:t>
            </a:r>
            <a:r>
              <a:rPr lang="fr-FR" dirty="0"/>
              <a:t>des </a:t>
            </a:r>
            <a:r>
              <a:rPr lang="fr-FR" dirty="0" err="1"/>
              <a:t>likes</a:t>
            </a:r>
            <a:r>
              <a:rPr lang="fr-FR" dirty="0"/>
              <a:t> pour </a:t>
            </a:r>
            <a:r>
              <a:rPr lang="fr-FR" b="1" dirty="0"/>
              <a:t>éviter les doublons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0032077"/>
      </p:ext>
    </p:extLst>
  </p:cSld>
  <p:clrMapOvr>
    <a:masterClrMapping/>
  </p:clrMapOvr>
  <p:transition spd="med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064231A-1AE4-2A42-9731-78FDC859F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930" y="880872"/>
            <a:ext cx="6155336" cy="509625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5F9436D-A020-7F41-87CA-42AB3A67B1BD}"/>
              </a:ext>
            </a:extLst>
          </p:cNvPr>
          <p:cNvSpPr txBox="1"/>
          <p:nvPr/>
        </p:nvSpPr>
        <p:spPr>
          <a:xfrm>
            <a:off x="7632192" y="1443841"/>
            <a:ext cx="421843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cas 0, concernant </a:t>
            </a:r>
            <a:r>
              <a:rPr lang="fr-FR" b="1" dirty="0"/>
              <a:t>l’annulation</a:t>
            </a:r>
            <a:r>
              <a:rPr lang="fr-FR" dirty="0"/>
              <a:t> d’une note est plus complexe. Ici nous </a:t>
            </a:r>
            <a:r>
              <a:rPr lang="fr-FR" b="1" dirty="0"/>
              <a:t>vérifions si un user id est déjà lié au tableau concerné</a:t>
            </a:r>
            <a:r>
              <a:rPr lang="fr-FR" dirty="0"/>
              <a:t>, via </a:t>
            </a:r>
            <a:r>
              <a:rPr lang="fr-FR" b="1" dirty="0" err="1"/>
              <a:t>findOne</a:t>
            </a:r>
            <a:r>
              <a:rPr lang="fr-FR" dirty="0"/>
              <a:t>. Si cela est vrai nous mettons à jour le tableau en </a:t>
            </a:r>
            <a:r>
              <a:rPr lang="fr-FR" b="1" dirty="0"/>
              <a:t>soustrayant le </a:t>
            </a:r>
            <a:r>
              <a:rPr lang="fr-FR" b="1" dirty="0" err="1"/>
              <a:t>like</a:t>
            </a:r>
            <a:r>
              <a:rPr lang="fr-FR" b="1" dirty="0"/>
              <a:t> toujours via $</a:t>
            </a:r>
            <a:r>
              <a:rPr lang="fr-FR" b="1" dirty="0" err="1"/>
              <a:t>inc</a:t>
            </a:r>
            <a:r>
              <a:rPr lang="fr-FR" b="1" dirty="0"/>
              <a:t> mais avec la valeur -1</a:t>
            </a:r>
            <a:r>
              <a:rPr lang="fr-FR" dirty="0"/>
              <a:t>, et nous </a:t>
            </a:r>
            <a:r>
              <a:rPr lang="fr-FR" b="1" dirty="0"/>
              <a:t>supprimons l’user id du tableau via $pull</a:t>
            </a:r>
            <a:r>
              <a:rPr lang="fr-FR" dirty="0"/>
              <a:t>. </a:t>
            </a:r>
          </a:p>
          <a:p>
            <a:endParaRPr lang="fr-FR" dirty="0"/>
          </a:p>
          <a:p>
            <a:r>
              <a:rPr lang="fr-FR" dirty="0"/>
              <a:t>Il en est ainsi de même pour la seconde partie </a:t>
            </a:r>
            <a:r>
              <a:rPr lang="fr-FR" b="1" dirty="0"/>
              <a:t>concernant le tableau des </a:t>
            </a:r>
            <a:r>
              <a:rPr lang="fr-FR" b="1" dirty="0" err="1"/>
              <a:t>dislikes</a:t>
            </a:r>
            <a:r>
              <a:rPr lang="fr-FR" b="1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01469196"/>
      </p:ext>
    </p:extLst>
  </p:cSld>
  <p:clrMapOvr>
    <a:masterClrMapping/>
  </p:clrMapOvr>
  <p:transition spd="med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CCFD9E51-9B36-1245-9292-59A63613D0D2}"/>
              </a:ext>
            </a:extLst>
          </p:cNvPr>
          <p:cNvSpPr txBox="1"/>
          <p:nvPr/>
        </p:nvSpPr>
        <p:spPr>
          <a:xfrm>
            <a:off x="908304" y="4986528"/>
            <a:ext cx="10375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cas -1 permettant l’ajout d’un </a:t>
            </a:r>
            <a:r>
              <a:rPr lang="fr-FR" dirty="0" err="1"/>
              <a:t>dislike</a:t>
            </a:r>
            <a:r>
              <a:rPr lang="fr-FR" dirty="0"/>
              <a:t> est </a:t>
            </a:r>
            <a:r>
              <a:rPr lang="fr-FR" b="1" dirty="0"/>
              <a:t>strictement construit de la même façon que le cas 1</a:t>
            </a:r>
            <a:r>
              <a:rPr lang="fr-FR" dirty="0"/>
              <a:t>, excepté que cette fois nous ciblons le </a:t>
            </a:r>
            <a:r>
              <a:rPr lang="fr-FR" b="1" dirty="0"/>
              <a:t>champ </a:t>
            </a:r>
            <a:r>
              <a:rPr lang="fr-FR" b="1" dirty="0" err="1"/>
              <a:t>dislikes</a:t>
            </a:r>
            <a:r>
              <a:rPr lang="fr-FR" b="1" dirty="0"/>
              <a:t> ainsi que son tableau</a:t>
            </a:r>
            <a:r>
              <a:rPr lang="fr-FR" dirty="0"/>
              <a:t>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0969E72-24F6-7E45-866F-A86C0625F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736" y="988135"/>
            <a:ext cx="8636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792798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BC0025-2BB1-2E46-BCF5-58483EA1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du projet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952D28E-1390-2E4E-99D9-8B1EFFE6C274}"/>
              </a:ext>
            </a:extLst>
          </p:cNvPr>
          <p:cNvSpPr txBox="1"/>
          <p:nvPr/>
        </p:nvSpPr>
        <p:spPr>
          <a:xfrm>
            <a:off x="1112520" y="2770759"/>
            <a:ext cx="99669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Dans sa forme l’application reposera sur </a:t>
            </a:r>
            <a:r>
              <a:rPr lang="fr-FR" b="1" dirty="0"/>
              <a:t>trois entités étroitement liées </a:t>
            </a:r>
            <a:r>
              <a:rPr lang="fr-FR" dirty="0"/>
              <a:t>: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Un </a:t>
            </a:r>
            <a:r>
              <a:rPr lang="fr-FR" b="1" dirty="0" err="1"/>
              <a:t>frontend</a:t>
            </a:r>
            <a:r>
              <a:rPr lang="fr-FR" dirty="0"/>
              <a:t> s’occupant de gérer la </a:t>
            </a:r>
            <a:r>
              <a:rPr lang="fr-FR" b="1" dirty="0"/>
              <a:t>mise en page de l’application</a:t>
            </a:r>
            <a:r>
              <a:rPr lang="fr-FR" dirty="0"/>
              <a:t>, c’est ce que l’utilisateur verra dans son navigateur.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Un </a:t>
            </a:r>
            <a:r>
              <a:rPr lang="fr-FR" b="1" dirty="0" err="1"/>
              <a:t>backend</a:t>
            </a:r>
            <a:r>
              <a:rPr lang="fr-FR" dirty="0"/>
              <a:t> permettant de </a:t>
            </a:r>
            <a:r>
              <a:rPr lang="fr-FR" b="1" dirty="0"/>
              <a:t>gérer toutes les opérations de l’utilisateur</a:t>
            </a:r>
            <a:r>
              <a:rPr lang="fr-FR" dirty="0"/>
              <a:t>, ou opérations </a:t>
            </a:r>
            <a:r>
              <a:rPr lang="fr-FR" b="1" dirty="0"/>
              <a:t>CRUD</a:t>
            </a:r>
            <a:r>
              <a:rPr lang="fr-FR" dirty="0"/>
              <a:t> pour </a:t>
            </a:r>
            <a:r>
              <a:rPr lang="fr-FR" dirty="0" err="1"/>
              <a:t>Create</a:t>
            </a:r>
            <a:r>
              <a:rPr lang="fr-FR" dirty="0"/>
              <a:t>, Read, Update, </a:t>
            </a:r>
            <a:r>
              <a:rPr lang="fr-FR" dirty="0" err="1"/>
              <a:t>Delete</a:t>
            </a:r>
            <a:r>
              <a:rPr lang="fr-FR" dirty="0"/>
              <a:t>, par l’intermédiaire d’une </a:t>
            </a:r>
            <a:r>
              <a:rPr lang="fr-FR" b="1" dirty="0"/>
              <a:t>API.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Une </a:t>
            </a:r>
            <a:r>
              <a:rPr lang="fr-FR" b="1" dirty="0"/>
              <a:t>base de données </a:t>
            </a:r>
            <a:r>
              <a:rPr lang="fr-FR" dirty="0"/>
              <a:t>externe permettant de </a:t>
            </a:r>
            <a:r>
              <a:rPr lang="fr-FR" b="1" dirty="0"/>
              <a:t>stocker</a:t>
            </a:r>
            <a:r>
              <a:rPr lang="fr-FR" dirty="0"/>
              <a:t> les informations fournies par nos utilisateurs, qu’elles concernent les sauces rajoutées, ou tout simplement les informations leur permettant de se connecter à l’application.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6" name="Graphique 5" descr="Flèche : courbe légère">
            <a:extLst>
              <a:ext uri="{FF2B5EF4-FFF2-40B4-BE49-F238E27FC236}">
                <a16:creationId xmlns:a16="http://schemas.microsoft.com/office/drawing/2014/main" id="{4E0E76D0-C3E2-D946-9A73-DA46957EE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3705" y="5757863"/>
            <a:ext cx="706215" cy="70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0407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A729E3-8284-5C4D-927B-C9A6226AD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Stratégies de sécurité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EBC737-1D38-9C47-9D79-4B93425E5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761413" cy="3638804"/>
          </a:xfrm>
        </p:spPr>
        <p:txBody>
          <a:bodyPr>
            <a:normAutofit lnSpcReduction="10000"/>
          </a:bodyPr>
          <a:lstStyle/>
          <a:p>
            <a:r>
              <a:rPr lang="fr-FR" dirty="0"/>
              <a:t>Notre application étant basée sur l’échange de données utilisateurs nous devons être en mesure d’éviter certaines menaces et cela de manière proactive.</a:t>
            </a:r>
          </a:p>
          <a:p>
            <a:r>
              <a:rPr lang="fr-FR" dirty="0"/>
              <a:t>De même que la législation actuelle demande de respecter les normes définies par la RGPD pour ce qui concerne la protection des données. </a:t>
            </a:r>
          </a:p>
          <a:p>
            <a:r>
              <a:rPr lang="fr-FR" dirty="0"/>
              <a:t>Utilisant une base de données l’application peut également subir des attaques telles que des injections </a:t>
            </a:r>
            <a:r>
              <a:rPr lang="fr-FR" dirty="0" err="1"/>
              <a:t>noSQL</a:t>
            </a:r>
            <a:r>
              <a:rPr lang="fr-FR" dirty="0"/>
              <a:t>, qui restent parmi les menaces les plus importantes d’après l’OWASP (Open Web Application Security Project).</a:t>
            </a:r>
          </a:p>
          <a:p>
            <a:r>
              <a:rPr lang="fr-FR" dirty="0"/>
              <a:t>C’est pour cela que nous avons décidé de sécuriser au mieux notre application, afin de solidifier celle-ci face à différents types d’attaques, et de protéger les données de nos utilisateur en plus des nôtres.</a:t>
            </a:r>
          </a:p>
          <a:p>
            <a:endParaRPr lang="fr-FR" dirty="0"/>
          </a:p>
        </p:txBody>
      </p:sp>
      <p:pic>
        <p:nvPicPr>
          <p:cNvPr id="4" name="Graphique 3" descr="Flèche : courbe légère">
            <a:extLst>
              <a:ext uri="{FF2B5EF4-FFF2-40B4-BE49-F238E27FC236}">
                <a16:creationId xmlns:a16="http://schemas.microsoft.com/office/drawing/2014/main" id="{CA93705F-450B-6E44-829A-66C5505C6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3705" y="5757863"/>
            <a:ext cx="706215" cy="70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8904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19B6AEE-4B2A-5541-A6CC-472C9348183E}"/>
              </a:ext>
            </a:extLst>
          </p:cNvPr>
          <p:cNvSpPr txBox="1"/>
          <p:nvPr/>
        </p:nvSpPr>
        <p:spPr>
          <a:xfrm>
            <a:off x="1036320" y="853440"/>
            <a:ext cx="7412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Authentification des utilisateurs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1E7BF50-74DB-2647-AC26-A30BE7F50337}"/>
              </a:ext>
            </a:extLst>
          </p:cNvPr>
          <p:cNvSpPr txBox="1"/>
          <p:nvPr/>
        </p:nvSpPr>
        <p:spPr>
          <a:xfrm>
            <a:off x="2334768" y="1859339"/>
            <a:ext cx="75224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Lors de la création d’un utilisateur son adresse mail est vérifiée à deux niveaux : 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Nous </a:t>
            </a:r>
            <a:r>
              <a:rPr lang="fr-FR" b="1" dirty="0"/>
              <a:t>vérifions si l’adresse est bien unique </a:t>
            </a:r>
            <a:r>
              <a:rPr lang="fr-FR" dirty="0"/>
              <a:t>grâce au plugin </a:t>
            </a:r>
            <a:r>
              <a:rPr lang="fr-FR" b="1" dirty="0" err="1"/>
              <a:t>Mongoose</a:t>
            </a:r>
            <a:r>
              <a:rPr lang="fr-FR" b="1" dirty="0"/>
              <a:t>-unique-</a:t>
            </a:r>
            <a:r>
              <a:rPr lang="fr-FR" b="1" dirty="0" err="1"/>
              <a:t>validator</a:t>
            </a:r>
            <a:r>
              <a:rPr lang="fr-FR" dirty="0"/>
              <a:t> et la valeur </a:t>
            </a:r>
            <a:r>
              <a:rPr lang="fr-FR" b="1" dirty="0"/>
              <a:t>unique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Puis grâce à l’emploi d’un </a:t>
            </a:r>
            <a:r>
              <a:rPr lang="fr-FR" b="1" dirty="0" err="1"/>
              <a:t>regex</a:t>
            </a:r>
            <a:r>
              <a:rPr lang="fr-FR" dirty="0"/>
              <a:t> nous définissons un </a:t>
            </a:r>
            <a:r>
              <a:rPr lang="fr-FR" b="1" dirty="0"/>
              <a:t>format d’adresse à respecter.</a:t>
            </a:r>
          </a:p>
          <a:p>
            <a:endParaRPr lang="fr-FR" dirty="0"/>
          </a:p>
          <a:p>
            <a:r>
              <a:rPr lang="fr-FR" b="1" dirty="0"/>
              <a:t>Ces informations sont renseignées dans notre schéma User pour une validation avant l’envoi en base de données.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CC5C4FA-6934-EE40-9510-769BFD158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806" y="5230622"/>
            <a:ext cx="59817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244666"/>
      </p:ext>
    </p:extLst>
  </p:cSld>
  <p:clrMapOvr>
    <a:masterClrMapping/>
  </p:clrMapOvr>
  <p:transition spd="med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19B6AEE-4B2A-5541-A6CC-472C9348183E}"/>
              </a:ext>
            </a:extLst>
          </p:cNvPr>
          <p:cNvSpPr txBox="1"/>
          <p:nvPr/>
        </p:nvSpPr>
        <p:spPr>
          <a:xfrm>
            <a:off x="1036320" y="853440"/>
            <a:ext cx="7412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Authentification des utilisateurs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1E7BF50-74DB-2647-AC26-A30BE7F50337}"/>
              </a:ext>
            </a:extLst>
          </p:cNvPr>
          <p:cNvSpPr txBox="1"/>
          <p:nvPr/>
        </p:nvSpPr>
        <p:spPr>
          <a:xfrm>
            <a:off x="2334768" y="1859339"/>
            <a:ext cx="752246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Nous avons pu voir précédemment que </a:t>
            </a:r>
            <a:r>
              <a:rPr lang="fr-FR" b="1" dirty="0"/>
              <a:t>les mots de passes sont cryptés dès leur création</a:t>
            </a:r>
            <a:r>
              <a:rPr lang="fr-FR" dirty="0"/>
              <a:t> pour qu’ils ne puissent apparaître en clair nulle part. Néanmoins </a:t>
            </a:r>
            <a:r>
              <a:rPr lang="fr-FR" b="1" dirty="0"/>
              <a:t>nous avons souhaité que nos utilisateurs utilisent un mot de passe « fort », </a:t>
            </a:r>
            <a:r>
              <a:rPr lang="fr-FR" dirty="0"/>
              <a:t>c’est pour cela que nous avons établit certaines règles pour la création de celui-ci.</a:t>
            </a:r>
            <a:br>
              <a:rPr lang="fr-FR" dirty="0"/>
            </a:br>
            <a:br>
              <a:rPr lang="fr-FR" dirty="0"/>
            </a:br>
            <a:r>
              <a:rPr lang="fr-FR" dirty="0"/>
              <a:t>Cela est configuré via un </a:t>
            </a:r>
            <a:r>
              <a:rPr lang="fr-FR" b="1" dirty="0"/>
              <a:t>modèle </a:t>
            </a:r>
            <a:r>
              <a:rPr lang="fr-FR" b="1" dirty="0" err="1"/>
              <a:t>PwdControl</a:t>
            </a:r>
            <a:r>
              <a:rPr lang="fr-FR" b="1" dirty="0"/>
              <a:t> </a:t>
            </a:r>
            <a:r>
              <a:rPr lang="fr-FR" dirty="0"/>
              <a:t>utilisant le package </a:t>
            </a:r>
            <a:r>
              <a:rPr lang="fr-FR" b="1" dirty="0" err="1"/>
              <a:t>Password-validator</a:t>
            </a:r>
            <a:r>
              <a:rPr lang="fr-FR" dirty="0"/>
              <a:t>, dans lequel nous mettons en place les </a:t>
            </a:r>
            <a:r>
              <a:rPr lang="fr-FR" b="1" dirty="0"/>
              <a:t>critères demandées pour créer un mot de passe valide</a:t>
            </a:r>
            <a:r>
              <a:rPr lang="fr-FR" dirty="0"/>
              <a:t>. </a:t>
            </a:r>
          </a:p>
          <a:p>
            <a:r>
              <a:rPr lang="fr-FR" dirty="0"/>
              <a:t>Puis nous l’exportons pour l’utiliser dans un middleware du même, qui lui </a:t>
            </a:r>
            <a:r>
              <a:rPr lang="fr-FR" b="1" dirty="0"/>
              <a:t>sert uniquement à gérer le message d’erreur renvoyé si le mot de passe renseigné n’est pas conforme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b="1" dirty="0"/>
              <a:t>Puis ce middleware est rajouté à la route </a:t>
            </a:r>
            <a:r>
              <a:rPr lang="fr-FR" b="1" dirty="0" err="1"/>
              <a:t>signup</a:t>
            </a:r>
            <a:r>
              <a:rPr lang="fr-FR" b="1" dirty="0"/>
              <a:t>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8639339"/>
      </p:ext>
    </p:extLst>
  </p:cSld>
  <p:clrMapOvr>
    <a:masterClrMapping/>
  </p:clrMapOvr>
  <p:transition spd="med">
    <p:pull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645339A-E8AA-6844-88C4-4E8F58454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8936" y="808736"/>
            <a:ext cx="5934127" cy="262026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BABFAAB-2BCD-4C4E-B24E-EDDA49C78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936" y="3729351"/>
            <a:ext cx="5941912" cy="231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554676"/>
      </p:ext>
    </p:extLst>
  </p:cSld>
  <p:clrMapOvr>
    <a:masterClrMapping/>
  </p:clrMapOvr>
  <p:transition spd="med">
    <p:pull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19B6AEE-4B2A-5541-A6CC-472C9348183E}"/>
              </a:ext>
            </a:extLst>
          </p:cNvPr>
          <p:cNvSpPr txBox="1"/>
          <p:nvPr/>
        </p:nvSpPr>
        <p:spPr>
          <a:xfrm>
            <a:off x="1036320" y="853440"/>
            <a:ext cx="7412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Authentification des utilisateurs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1E7BF50-74DB-2647-AC26-A30BE7F50337}"/>
              </a:ext>
            </a:extLst>
          </p:cNvPr>
          <p:cNvSpPr txBox="1"/>
          <p:nvPr/>
        </p:nvSpPr>
        <p:spPr>
          <a:xfrm>
            <a:off x="2334768" y="1757243"/>
            <a:ext cx="75224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Afin de pouvoir </a:t>
            </a:r>
            <a:r>
              <a:rPr lang="fr-FR" b="1" dirty="0"/>
              <a:t>sécuriser toutes les opérations CRUD </a:t>
            </a:r>
            <a:r>
              <a:rPr lang="fr-FR" dirty="0"/>
              <a:t>de notre API nous utilisons un </a:t>
            </a:r>
            <a:r>
              <a:rPr lang="fr-FR" b="1" dirty="0" err="1"/>
              <a:t>token</a:t>
            </a:r>
            <a:r>
              <a:rPr lang="fr-FR" dirty="0"/>
              <a:t>, </a:t>
            </a:r>
            <a:r>
              <a:rPr lang="fr-FR" b="1" dirty="0"/>
              <a:t>propre à chaque utilisateur</a:t>
            </a:r>
            <a:r>
              <a:rPr lang="fr-FR" dirty="0"/>
              <a:t>, et valide durant une période précise. Cela permettra également à l’utilisateur de ne pas </a:t>
            </a:r>
            <a:r>
              <a:rPr lang="fr-FR" b="1" dirty="0"/>
              <a:t>devoir s’identifier à chaque opération</a:t>
            </a:r>
            <a:r>
              <a:rPr lang="fr-FR" dirty="0"/>
              <a:t>, le </a:t>
            </a:r>
            <a:r>
              <a:rPr lang="fr-FR" dirty="0" err="1"/>
              <a:t>token</a:t>
            </a:r>
            <a:r>
              <a:rPr lang="fr-FR" dirty="0"/>
              <a:t> le faisant à sa place.  </a:t>
            </a:r>
          </a:p>
          <a:p>
            <a:endParaRPr lang="fr-FR" dirty="0"/>
          </a:p>
          <a:p>
            <a:r>
              <a:rPr lang="fr-FR" dirty="0"/>
              <a:t>Pour se faire </a:t>
            </a:r>
            <a:r>
              <a:rPr lang="fr-FR" b="1" dirty="0"/>
              <a:t>un </a:t>
            </a:r>
            <a:r>
              <a:rPr lang="fr-FR" b="1" dirty="0" err="1"/>
              <a:t>token</a:t>
            </a:r>
            <a:r>
              <a:rPr lang="fr-FR" b="1" dirty="0"/>
              <a:t> est distribué lors de la connexion </a:t>
            </a:r>
            <a:r>
              <a:rPr lang="fr-FR" dirty="0"/>
              <a:t>(route login) en complément de </a:t>
            </a:r>
            <a:r>
              <a:rPr lang="fr-FR" b="1" dirty="0"/>
              <a:t>l’user id</a:t>
            </a:r>
            <a:r>
              <a:rPr lang="fr-FR" dirty="0"/>
              <a:t>. </a:t>
            </a:r>
          </a:p>
          <a:p>
            <a:endParaRPr lang="fr-FR" dirty="0"/>
          </a:p>
          <a:p>
            <a:r>
              <a:rPr lang="fr-FR" dirty="0"/>
              <a:t>Enfin </a:t>
            </a:r>
            <a:r>
              <a:rPr lang="fr-FR" b="1" dirty="0"/>
              <a:t>pour chaque opération le middleware </a:t>
            </a:r>
            <a:r>
              <a:rPr lang="fr-FR" b="1" dirty="0" err="1"/>
              <a:t>auth</a:t>
            </a:r>
            <a:r>
              <a:rPr lang="fr-FR" b="1" dirty="0"/>
              <a:t> récupère le </a:t>
            </a:r>
            <a:r>
              <a:rPr lang="fr-FR" b="1" dirty="0" err="1"/>
              <a:t>token</a:t>
            </a:r>
            <a:r>
              <a:rPr lang="fr-FR" b="1" dirty="0"/>
              <a:t>, le décode, et le compare avec l’user id correspondant</a:t>
            </a:r>
            <a:r>
              <a:rPr lang="fr-FR" dirty="0"/>
              <a:t>, pour que l’opération soit </a:t>
            </a:r>
            <a:r>
              <a:rPr lang="fr-FR" b="1" dirty="0"/>
              <a:t>bien effectuée par l’utilisateur connecté</a:t>
            </a:r>
            <a:r>
              <a:rPr lang="fr-FR" dirty="0"/>
              <a:t>. </a:t>
            </a:r>
          </a:p>
          <a:p>
            <a:r>
              <a:rPr lang="fr-FR" dirty="0"/>
              <a:t>Ce middleware est </a:t>
            </a:r>
            <a:r>
              <a:rPr lang="fr-FR" b="1" dirty="0"/>
              <a:t>appelé pour toutes les routes concernant les opérations CRUD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0198178"/>
      </p:ext>
    </p:extLst>
  </p:cSld>
  <p:clrMapOvr>
    <a:masterClrMapping/>
  </p:clrMapOvr>
  <p:transition spd="med">
    <p:pull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6B40CCFA-CC3B-4C49-BD13-41550D1ED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50" y="719328"/>
            <a:ext cx="6426100" cy="270967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483FFD6-A7DA-B542-9AA1-7294DEB74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388" y="3779521"/>
            <a:ext cx="6749224" cy="220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919052"/>
      </p:ext>
    </p:extLst>
  </p:cSld>
  <p:clrMapOvr>
    <a:masterClrMapping/>
  </p:clrMapOvr>
  <p:transition spd="med">
    <p:pull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nregistrement de l’écran 2021-07-22 à 17.54.52.mov" descr="Enregistrement de l’écran 2021-07-22 à 17.54.52.mov">
            <a:hlinkClick r:id="" action="ppaction://media"/>
            <a:extLst>
              <a:ext uri="{FF2B5EF4-FFF2-40B4-BE49-F238E27FC236}">
                <a16:creationId xmlns:a16="http://schemas.microsoft.com/office/drawing/2014/main" id="{B8884E1C-BC9A-3C4C-B1DE-B0CBDF258E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7840" y="1857438"/>
            <a:ext cx="9123646" cy="287489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4D25B8D-C7C3-014A-9669-D9CC54A09F14}"/>
              </a:ext>
            </a:extLst>
          </p:cNvPr>
          <p:cNvSpPr txBox="1"/>
          <p:nvPr/>
        </p:nvSpPr>
        <p:spPr>
          <a:xfrm>
            <a:off x="2233151" y="5279136"/>
            <a:ext cx="8193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Ici nous pouvons voir dans l’exemple d’une requête PUT qu’un </a:t>
            </a:r>
            <a:r>
              <a:rPr lang="fr-FR" dirty="0" err="1"/>
              <a:t>token</a:t>
            </a:r>
            <a:r>
              <a:rPr lang="fr-FR" dirty="0"/>
              <a:t> est utilisé, nous le retrouvons dans l’en-tête </a:t>
            </a:r>
            <a:r>
              <a:rPr lang="fr-FR" dirty="0" err="1"/>
              <a:t>Authorization</a:t>
            </a:r>
            <a:r>
              <a:rPr lang="fr-FR" dirty="0"/>
              <a:t>, donc la route est bien protégée.</a:t>
            </a:r>
          </a:p>
        </p:txBody>
      </p:sp>
    </p:spTree>
    <p:extLst>
      <p:ext uri="{BB962C8B-B14F-4D97-AF65-F5344CB8AC3E}">
        <p14:creationId xmlns:p14="http://schemas.microsoft.com/office/powerpoint/2010/main" val="3763418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19B6AEE-4B2A-5541-A6CC-472C9348183E}"/>
              </a:ext>
            </a:extLst>
          </p:cNvPr>
          <p:cNvSpPr txBox="1"/>
          <p:nvPr/>
        </p:nvSpPr>
        <p:spPr>
          <a:xfrm>
            <a:off x="1036320" y="853440"/>
            <a:ext cx="7412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Protection de la base de données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1E7BF50-74DB-2647-AC26-A30BE7F50337}"/>
              </a:ext>
            </a:extLst>
          </p:cNvPr>
          <p:cNvSpPr txBox="1"/>
          <p:nvPr/>
        </p:nvSpPr>
        <p:spPr>
          <a:xfrm>
            <a:off x="2334768" y="1757243"/>
            <a:ext cx="700430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attaques vers les bases de données, SQL ou </a:t>
            </a:r>
            <a:r>
              <a:rPr lang="fr-FR" dirty="0" err="1"/>
              <a:t>noSQL</a:t>
            </a:r>
            <a:r>
              <a:rPr lang="fr-FR" dirty="0"/>
              <a:t> étant légion nous avons procédé de la sorte : 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L’accès à cette base peut être fait par un </a:t>
            </a:r>
            <a:r>
              <a:rPr lang="fr-FR" b="1" dirty="0"/>
              <a:t>compte admin </a:t>
            </a:r>
            <a:r>
              <a:rPr lang="fr-FR" dirty="0"/>
              <a:t>permettant toute opération sur l’ensemble de la base, et via </a:t>
            </a:r>
            <a:r>
              <a:rPr lang="fr-FR" b="1" dirty="0"/>
              <a:t>un compte </a:t>
            </a:r>
            <a:r>
              <a:rPr lang="fr-FR" b="1" dirty="0" err="1"/>
              <a:t>guest</a:t>
            </a:r>
            <a:r>
              <a:rPr lang="fr-FR" b="1" dirty="0"/>
              <a:t> permettant l’écriture et la lecture uniquement sur les collections liées à l’application</a:t>
            </a:r>
            <a:r>
              <a:rPr lang="fr-F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L’utilisateur </a:t>
            </a:r>
            <a:r>
              <a:rPr lang="fr-FR" b="1" dirty="0" err="1"/>
              <a:t>guest</a:t>
            </a:r>
            <a:r>
              <a:rPr lang="fr-FR" b="1" dirty="0"/>
              <a:t> a été choisi pour connecter notre application </a:t>
            </a:r>
            <a:r>
              <a:rPr lang="fr-FR" dirty="0"/>
              <a:t>afin de </a:t>
            </a:r>
            <a:r>
              <a:rPr lang="fr-FR" b="1" dirty="0"/>
              <a:t>restreindre</a:t>
            </a:r>
            <a:r>
              <a:rPr lang="fr-FR" dirty="0"/>
              <a:t> les accès.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script de connexion présent dans </a:t>
            </a:r>
            <a:r>
              <a:rPr lang="fr-FR" dirty="0" err="1"/>
              <a:t>app.js</a:t>
            </a:r>
            <a:r>
              <a:rPr lang="fr-FR" dirty="0"/>
              <a:t> </a:t>
            </a:r>
            <a:r>
              <a:rPr lang="fr-FR" b="1" dirty="0"/>
              <a:t>ne fait mention nulle part des identifiants de connexion</a:t>
            </a:r>
            <a:r>
              <a:rPr lang="fr-FR" dirty="0"/>
              <a:t> à la base de données, tout est stocké dans une </a:t>
            </a:r>
            <a:r>
              <a:rPr lang="fr-FR" b="1" dirty="0"/>
              <a:t>variable ENV</a:t>
            </a:r>
            <a:r>
              <a:rPr lang="fr-F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De plus un package permettant </a:t>
            </a:r>
            <a:r>
              <a:rPr lang="fr-FR" b="1" dirty="0"/>
              <a:t>de « désinfecter » les input </a:t>
            </a:r>
            <a:r>
              <a:rPr lang="fr-FR" dirty="0"/>
              <a:t>a été installé, pour </a:t>
            </a:r>
            <a:r>
              <a:rPr lang="fr-FR" b="1" dirty="0"/>
              <a:t>palier aux injections</a:t>
            </a:r>
            <a:r>
              <a:rPr lang="fr-FR" dirty="0"/>
              <a:t>. Il supprime les caractères « $ » ou « . » placés au début des champs.</a:t>
            </a:r>
          </a:p>
        </p:txBody>
      </p:sp>
    </p:spTree>
    <p:extLst>
      <p:ext uri="{BB962C8B-B14F-4D97-AF65-F5344CB8AC3E}">
        <p14:creationId xmlns:p14="http://schemas.microsoft.com/office/powerpoint/2010/main" val="505668184"/>
      </p:ext>
    </p:extLst>
  </p:cSld>
  <p:clrMapOvr>
    <a:masterClrMapping/>
  </p:clrMapOvr>
  <p:transition spd="med">
    <p:pull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19B6AEE-4B2A-5541-A6CC-472C9348183E}"/>
              </a:ext>
            </a:extLst>
          </p:cNvPr>
          <p:cNvSpPr txBox="1"/>
          <p:nvPr/>
        </p:nvSpPr>
        <p:spPr>
          <a:xfrm>
            <a:off x="1036320" y="853440"/>
            <a:ext cx="7412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Protection de la base de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7021482-4FFA-0C4F-B950-F27F36840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681" y="1919630"/>
            <a:ext cx="8152638" cy="163052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A090E73-3A48-5744-B0C3-F33F95B39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200" y="4145539"/>
            <a:ext cx="39116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210996"/>
      </p:ext>
    </p:extLst>
  </p:cSld>
  <p:clrMapOvr>
    <a:masterClrMapping/>
  </p:clrMapOvr>
  <p:transition spd="med">
    <p:pull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19B6AEE-4B2A-5541-A6CC-472C9348183E}"/>
              </a:ext>
            </a:extLst>
          </p:cNvPr>
          <p:cNvSpPr txBox="1"/>
          <p:nvPr/>
        </p:nvSpPr>
        <p:spPr>
          <a:xfrm>
            <a:off x="1036320" y="853440"/>
            <a:ext cx="7412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Limitation des connexions à l’application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1E7BF50-74DB-2647-AC26-A30BE7F50337}"/>
              </a:ext>
            </a:extLst>
          </p:cNvPr>
          <p:cNvSpPr txBox="1"/>
          <p:nvPr/>
        </p:nvSpPr>
        <p:spPr>
          <a:xfrm>
            <a:off x="1036320" y="1859339"/>
            <a:ext cx="104119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Afin de palier à des </a:t>
            </a:r>
            <a:r>
              <a:rPr lang="fr-FR" b="1" dirty="0"/>
              <a:t>tentatives de connexion infructueuses  mais pouvant être liées à certains types d’attaques</a:t>
            </a:r>
            <a:r>
              <a:rPr lang="fr-FR" dirty="0"/>
              <a:t> nous avons placé un </a:t>
            </a:r>
            <a:r>
              <a:rPr lang="fr-FR" b="1" dirty="0"/>
              <a:t>limiter permettant de </a:t>
            </a:r>
            <a:r>
              <a:rPr lang="fr-FR" b="1" dirty="0" err="1"/>
              <a:t>blacklister</a:t>
            </a:r>
            <a:r>
              <a:rPr lang="fr-FR" b="1" dirty="0"/>
              <a:t> une adresse IP durant un laps de temps</a:t>
            </a:r>
            <a:r>
              <a:rPr lang="fr-FR" dirty="0"/>
              <a:t> défini en fonction d’un nombre d’essai lui-même renseigné dans le middleware approprié.</a:t>
            </a:r>
          </a:p>
          <a:p>
            <a:endParaRPr lang="fr-FR" dirty="0"/>
          </a:p>
          <a:p>
            <a:r>
              <a:rPr lang="fr-FR" dirty="0"/>
              <a:t>Pour cela nous avons installé le package </a:t>
            </a:r>
            <a:r>
              <a:rPr lang="fr-FR" b="1" dirty="0"/>
              <a:t>express-rate-</a:t>
            </a:r>
            <a:r>
              <a:rPr lang="fr-FR" b="1" dirty="0" err="1"/>
              <a:t>limit</a:t>
            </a:r>
            <a:r>
              <a:rPr lang="fr-FR" dirty="0"/>
              <a:t> et l’avons configuré pour que l’accès soit bloqué 10 min au bout de 5 tentatives de connexion consécutives. </a:t>
            </a:r>
            <a:br>
              <a:rPr lang="fr-FR" dirty="0"/>
            </a:br>
            <a:br>
              <a:rPr lang="fr-FR" dirty="0"/>
            </a:br>
            <a:r>
              <a:rPr lang="fr-FR" dirty="0"/>
              <a:t>Ce middleware est appelé sur la </a:t>
            </a:r>
            <a:r>
              <a:rPr lang="fr-FR" b="1" dirty="0"/>
              <a:t>route login</a:t>
            </a:r>
            <a:r>
              <a:rPr lang="fr-FR" dirty="0"/>
              <a:t>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C301E7B-85C8-6941-ABC0-3467B7CC3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5888" y="4547234"/>
            <a:ext cx="4876800" cy="194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95783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B538FA44-7725-6E4A-85FC-A5F8B5DF6C54}"/>
              </a:ext>
            </a:extLst>
          </p:cNvPr>
          <p:cNvSpPr txBox="1"/>
          <p:nvPr/>
        </p:nvSpPr>
        <p:spPr>
          <a:xfrm>
            <a:off x="1670304" y="1720840"/>
            <a:ext cx="88513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Donc, pour faire fonctionner ces trois éléments ensembles nous devons avoir un </a:t>
            </a:r>
            <a:r>
              <a:rPr lang="fr-FR" b="1" dirty="0"/>
              <a:t>outil permettant de gérer le flux de données </a:t>
            </a:r>
            <a:r>
              <a:rPr lang="fr-FR" dirty="0"/>
              <a:t>allant du </a:t>
            </a:r>
            <a:r>
              <a:rPr lang="fr-FR" dirty="0" err="1"/>
              <a:t>backend</a:t>
            </a:r>
            <a:r>
              <a:rPr lang="fr-FR" dirty="0"/>
              <a:t> vers le </a:t>
            </a:r>
            <a:r>
              <a:rPr lang="fr-FR" dirty="0" err="1"/>
              <a:t>frontend</a:t>
            </a:r>
            <a:r>
              <a:rPr lang="fr-FR" dirty="0"/>
              <a:t>, de la base de données vers le </a:t>
            </a:r>
            <a:r>
              <a:rPr lang="fr-FR" dirty="0" err="1"/>
              <a:t>backend</a:t>
            </a:r>
            <a:r>
              <a:rPr lang="fr-FR" dirty="0"/>
              <a:t>, et inversement. C’est pour cela que nous avons mis en place une </a:t>
            </a:r>
            <a:r>
              <a:rPr lang="fr-FR" b="1" dirty="0"/>
              <a:t>API</a:t>
            </a:r>
            <a:r>
              <a:rPr lang="fr-FR" dirty="0"/>
              <a:t>, ou </a:t>
            </a:r>
            <a:r>
              <a:rPr lang="fr-FR" b="1" dirty="0"/>
              <a:t>Application </a:t>
            </a:r>
            <a:r>
              <a:rPr lang="fr-FR" b="1" dirty="0" err="1"/>
              <a:t>Programming</a:t>
            </a:r>
            <a:r>
              <a:rPr lang="fr-FR" b="1" dirty="0"/>
              <a:t> Interface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/>
              <a:t>Cette </a:t>
            </a:r>
            <a:r>
              <a:rPr lang="fr-FR" b="1" dirty="0"/>
              <a:t>API</a:t>
            </a:r>
            <a:r>
              <a:rPr lang="fr-FR" dirty="0"/>
              <a:t> va ainsi nous permettre de </a:t>
            </a:r>
            <a:r>
              <a:rPr lang="fr-FR" b="1" dirty="0"/>
              <a:t>gérer les opérations CRUD </a:t>
            </a:r>
            <a:r>
              <a:rPr lang="fr-FR" dirty="0"/>
              <a:t>décrites précédemment, ainsi que les </a:t>
            </a:r>
            <a:r>
              <a:rPr lang="fr-FR" b="1" dirty="0"/>
              <a:t>différentes connexions utilisateur</a:t>
            </a:r>
            <a:r>
              <a:rPr lang="fr-FR" dirty="0"/>
              <a:t>, le tout de la manière la plus sécurisée possible (mais nous y reviendrons pour ce sujet). </a:t>
            </a:r>
          </a:p>
          <a:p>
            <a:endParaRPr lang="fr-FR" dirty="0"/>
          </a:p>
          <a:p>
            <a:r>
              <a:rPr lang="fr-FR" dirty="0"/>
              <a:t>Il s’agira d’une </a:t>
            </a:r>
            <a:r>
              <a:rPr lang="fr-FR" b="1" dirty="0"/>
              <a:t>API </a:t>
            </a:r>
            <a:r>
              <a:rPr lang="fr-FR" b="1" dirty="0" err="1"/>
              <a:t>Rest</a:t>
            </a:r>
            <a:r>
              <a:rPr lang="fr-FR" b="1" dirty="0"/>
              <a:t> (</a:t>
            </a:r>
            <a:r>
              <a:rPr lang="fr-FR" b="1" dirty="0" err="1"/>
              <a:t>Representationnal</a:t>
            </a:r>
            <a:r>
              <a:rPr lang="fr-FR" b="1" dirty="0"/>
              <a:t> State Transfert)</a:t>
            </a:r>
            <a:r>
              <a:rPr lang="fr-FR" dirty="0"/>
              <a:t>, permettant d’avoir une </a:t>
            </a:r>
            <a:r>
              <a:rPr lang="fr-FR" b="1" dirty="0"/>
              <a:t>architecture standardisée</a:t>
            </a:r>
            <a:r>
              <a:rPr lang="fr-FR" dirty="0"/>
              <a:t>, compréhensible, et plus facile à faire évoluer.</a:t>
            </a:r>
          </a:p>
        </p:txBody>
      </p:sp>
      <p:pic>
        <p:nvPicPr>
          <p:cNvPr id="3" name="Graphique 2" descr="Flèche : courbe légère">
            <a:extLst>
              <a:ext uri="{FF2B5EF4-FFF2-40B4-BE49-F238E27FC236}">
                <a16:creationId xmlns:a16="http://schemas.microsoft.com/office/drawing/2014/main" id="{4CED8CF5-C073-8544-9913-29FACE3A8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3705" y="5757863"/>
            <a:ext cx="706215" cy="70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34175"/>
      </p:ext>
    </p:extLst>
  </p:cSld>
  <p:clrMapOvr>
    <a:masterClrMapping/>
  </p:clrMapOvr>
  <p:transition spd="med">
    <p:pull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19B6AEE-4B2A-5541-A6CC-472C9348183E}"/>
              </a:ext>
            </a:extLst>
          </p:cNvPr>
          <p:cNvSpPr txBox="1"/>
          <p:nvPr/>
        </p:nvSpPr>
        <p:spPr>
          <a:xfrm>
            <a:off x="1036320" y="853440"/>
            <a:ext cx="7412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Utilisation du package </a:t>
            </a:r>
            <a:r>
              <a:rPr lang="fr-FR" sz="2400" b="1" dirty="0" err="1"/>
              <a:t>Helmet</a:t>
            </a:r>
            <a:endParaRPr lang="fr-FR" sz="2400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1E7BF50-74DB-2647-AC26-A30BE7F50337}"/>
              </a:ext>
            </a:extLst>
          </p:cNvPr>
          <p:cNvSpPr txBox="1"/>
          <p:nvPr/>
        </p:nvSpPr>
        <p:spPr>
          <a:xfrm>
            <a:off x="1036320" y="1610939"/>
            <a:ext cx="452932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liste des attaques possibles est longue, mais </a:t>
            </a:r>
            <a:r>
              <a:rPr lang="fr-FR" b="1" dirty="0"/>
              <a:t>les plus fréquentes sont toutes listées dans le top </a:t>
            </a:r>
            <a:r>
              <a:rPr lang="fr-FR" b="1" dirty="0" err="1"/>
              <a:t>ten</a:t>
            </a:r>
            <a:r>
              <a:rPr lang="fr-FR" b="1" dirty="0"/>
              <a:t> de l’OWASP</a:t>
            </a:r>
            <a:r>
              <a:rPr lang="fr-FR" dirty="0"/>
              <a:t>. En plus de ce que nous avons déjà mis en place </a:t>
            </a:r>
            <a:r>
              <a:rPr lang="fr-FR" b="1" dirty="0"/>
              <a:t>nous pouvons rajouter d’autres scripts permettant de cibler des risques bien précis</a:t>
            </a:r>
            <a:r>
              <a:rPr lang="fr-FR" dirty="0"/>
              <a:t>. Pour notre projet initial </a:t>
            </a:r>
            <a:r>
              <a:rPr lang="fr-FR" b="1" dirty="0"/>
              <a:t>nous avons préféré rajouter le package </a:t>
            </a:r>
            <a:r>
              <a:rPr lang="fr-FR" b="1" dirty="0" err="1"/>
              <a:t>Helmet</a:t>
            </a:r>
            <a:r>
              <a:rPr lang="fr-FR" b="1" dirty="0"/>
              <a:t> </a:t>
            </a:r>
            <a:r>
              <a:rPr lang="fr-FR" dirty="0"/>
              <a:t>et utiliser sa configuration par défaut. Ce package </a:t>
            </a:r>
            <a:r>
              <a:rPr lang="fr-FR" b="1" dirty="0"/>
              <a:t>rajoute des en-têtes HTTP permettant de palier aux attaques les plus connues concernant les applications web</a:t>
            </a:r>
            <a:r>
              <a:rPr lang="fr-FR" dirty="0"/>
              <a:t>.</a:t>
            </a:r>
          </a:p>
          <a:p>
            <a:r>
              <a:rPr lang="fr-FR" dirty="0"/>
              <a:t>Voici une liste de ces fonctionnalités utilisées par défaut, extraite de sa documentation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151B13A-F929-314B-8924-78DA2FE25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335" y="2301922"/>
            <a:ext cx="4391345" cy="341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4733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8002A1D7-CFCE-414A-90F9-B5C5FBCE1BF5}"/>
              </a:ext>
            </a:extLst>
          </p:cNvPr>
          <p:cNvSpPr txBox="1"/>
          <p:nvPr/>
        </p:nvSpPr>
        <p:spPr>
          <a:xfrm>
            <a:off x="1389888" y="1443841"/>
            <a:ext cx="55961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Notre API devra également être en mesure </a:t>
            </a:r>
            <a:r>
              <a:rPr lang="fr-FR" b="1" dirty="0"/>
              <a:t>de communiquer avec une base de données externe</a:t>
            </a:r>
            <a:r>
              <a:rPr lang="fr-FR" dirty="0"/>
              <a:t> afin de </a:t>
            </a:r>
            <a:r>
              <a:rPr lang="fr-FR" b="1" dirty="0"/>
              <a:t>stocker</a:t>
            </a:r>
            <a:r>
              <a:rPr lang="fr-FR" dirty="0"/>
              <a:t> et </a:t>
            </a:r>
            <a:r>
              <a:rPr lang="fr-FR" b="1" dirty="0"/>
              <a:t>récupérer</a:t>
            </a:r>
            <a:r>
              <a:rPr lang="fr-FR" dirty="0"/>
              <a:t> les informations fournies par nos utilisateurs.</a:t>
            </a:r>
          </a:p>
          <a:p>
            <a:endParaRPr lang="fr-FR" dirty="0"/>
          </a:p>
          <a:p>
            <a:r>
              <a:rPr lang="fr-FR" dirty="0"/>
              <a:t>Pour la base de données notre choix s’est porté sur </a:t>
            </a:r>
            <a:r>
              <a:rPr lang="fr-FR" b="1" dirty="0" err="1"/>
              <a:t>MongoDB</a:t>
            </a:r>
            <a:r>
              <a:rPr lang="fr-FR" dirty="0"/>
              <a:t>, une base de données de type </a:t>
            </a:r>
            <a:r>
              <a:rPr lang="fr-FR" b="1" dirty="0" err="1"/>
              <a:t>NoSQL</a:t>
            </a:r>
            <a:r>
              <a:rPr lang="fr-FR" dirty="0"/>
              <a:t>, nous permettant de gérer les données sous forme de </a:t>
            </a:r>
            <a:r>
              <a:rPr lang="fr-FR" b="1" dirty="0"/>
              <a:t>documents de type JSON</a:t>
            </a:r>
            <a:r>
              <a:rPr lang="fr-FR" dirty="0"/>
              <a:t>, ce qui </a:t>
            </a:r>
            <a:r>
              <a:rPr lang="fr-FR" b="1" dirty="0"/>
              <a:t>facilitera</a:t>
            </a:r>
            <a:r>
              <a:rPr lang="fr-FR" dirty="0"/>
              <a:t> grandement la communication avec notre API, et nous permettra également de </a:t>
            </a:r>
            <a:r>
              <a:rPr lang="fr-FR" b="1" dirty="0"/>
              <a:t>gérer les interactions </a:t>
            </a:r>
            <a:r>
              <a:rPr lang="fr-FR" dirty="0"/>
              <a:t>de manière optimale grâce aux fonctions du package </a:t>
            </a:r>
            <a:r>
              <a:rPr lang="fr-FR" b="1" dirty="0" err="1"/>
              <a:t>Mongoose</a:t>
            </a:r>
            <a:r>
              <a:rPr lang="fr-FR" dirty="0"/>
              <a:t> (</a:t>
            </a:r>
            <a:r>
              <a:rPr lang="fr-FR" dirty="0" err="1"/>
              <a:t>cf</a:t>
            </a:r>
            <a:r>
              <a:rPr lang="fr-FR" dirty="0"/>
              <a:t> mise en place de l’API).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E3E41AF-3FD6-4548-A78E-28E93B971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020" y="2962029"/>
            <a:ext cx="3276092" cy="933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1104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4A0DAC-44D0-7A4E-ADDD-3C38D52BA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Mise en place du </a:t>
            </a:r>
            <a:r>
              <a:rPr lang="fr-FR" dirty="0" err="1"/>
              <a:t>backend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694C78-5D76-154D-A59B-05775415B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3" y="2579116"/>
            <a:ext cx="6928343" cy="3330964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Avant de pouvoir mettre en place notre API nous avons dut nous occuper de </a:t>
            </a:r>
            <a:r>
              <a:rPr lang="fr-FR" b="1" dirty="0"/>
              <a:t>configurer la partie </a:t>
            </a:r>
            <a:r>
              <a:rPr lang="fr-FR" b="1" dirty="0" err="1"/>
              <a:t>backend</a:t>
            </a:r>
            <a:r>
              <a:rPr lang="fr-FR" b="1" dirty="0"/>
              <a:t> </a:t>
            </a:r>
            <a:r>
              <a:rPr lang="fr-FR" dirty="0"/>
              <a:t>afin que notre </a:t>
            </a:r>
            <a:r>
              <a:rPr lang="fr-FR" b="1" dirty="0"/>
              <a:t>application soit prête à transmettre et à recevoir les données issues de nos opérations CRUD</a:t>
            </a:r>
            <a:r>
              <a:rPr lang="fr-FR" dirty="0"/>
              <a:t>.</a:t>
            </a:r>
          </a:p>
          <a:p>
            <a:r>
              <a:rPr lang="fr-FR" dirty="0"/>
              <a:t>De plus nous devons pouvoir </a:t>
            </a:r>
            <a:r>
              <a:rPr lang="fr-FR" b="1" dirty="0"/>
              <a:t>faire communiquer le </a:t>
            </a:r>
            <a:r>
              <a:rPr lang="fr-FR" b="1" dirty="0" err="1"/>
              <a:t>backend</a:t>
            </a:r>
            <a:r>
              <a:rPr lang="fr-FR" b="1" dirty="0"/>
              <a:t> avec le </a:t>
            </a:r>
            <a:r>
              <a:rPr lang="fr-FR" b="1" dirty="0" err="1"/>
              <a:t>frontend</a:t>
            </a:r>
            <a:r>
              <a:rPr lang="fr-FR" b="1" dirty="0"/>
              <a:t> </a:t>
            </a:r>
            <a:r>
              <a:rPr lang="fr-FR" dirty="0"/>
              <a:t>(qui lui est déjà créé), afin que les données puissent être exploitées à partir d’un navigateur.</a:t>
            </a:r>
          </a:p>
          <a:p>
            <a:r>
              <a:rPr lang="fr-FR" dirty="0"/>
              <a:t>Pour cela nous avons d’abord eu besoin de déployer un serveur </a:t>
            </a:r>
            <a:r>
              <a:rPr lang="fr-FR" b="1" dirty="0" err="1"/>
              <a:t>Node.js</a:t>
            </a:r>
            <a:r>
              <a:rPr lang="fr-FR" dirty="0"/>
              <a:t> (qui permet de gérer un </a:t>
            </a:r>
            <a:r>
              <a:rPr lang="fr-FR" dirty="0" err="1"/>
              <a:t>backend</a:t>
            </a:r>
            <a:r>
              <a:rPr lang="fr-FR" dirty="0"/>
              <a:t> via JavaScript) et installer son </a:t>
            </a:r>
            <a:r>
              <a:rPr lang="fr-FR" dirty="0" err="1"/>
              <a:t>framework</a:t>
            </a:r>
            <a:r>
              <a:rPr lang="fr-FR" dirty="0"/>
              <a:t> </a:t>
            </a:r>
            <a:r>
              <a:rPr lang="fr-FR" b="1" dirty="0"/>
              <a:t>Express</a:t>
            </a:r>
            <a:r>
              <a:rPr lang="fr-FR" dirty="0"/>
              <a:t> pour une </a:t>
            </a:r>
            <a:r>
              <a:rPr lang="fr-FR" b="1" dirty="0"/>
              <a:t>utilisation simplifiée de </a:t>
            </a:r>
            <a:r>
              <a:rPr lang="fr-FR" b="1" dirty="0" err="1"/>
              <a:t>Node</a:t>
            </a:r>
            <a:r>
              <a:rPr lang="fr-FR" dirty="0"/>
              <a:t>, et surtout pour ses fonctionnalités permettant de </a:t>
            </a:r>
            <a:r>
              <a:rPr lang="fr-FR" b="1" dirty="0"/>
              <a:t>mettre en place une API</a:t>
            </a:r>
            <a:r>
              <a:rPr lang="fr-FR" dirty="0"/>
              <a:t>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E0B1587-3904-1248-ACC4-4D641DAA1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296" y="3561846"/>
            <a:ext cx="3251200" cy="1365504"/>
          </a:xfrm>
          <a:prstGeom prst="rect">
            <a:avLst/>
          </a:prstGeom>
        </p:spPr>
      </p:pic>
      <p:pic>
        <p:nvPicPr>
          <p:cNvPr id="6" name="Graphique 5" descr="Flèche : courbe légère">
            <a:extLst>
              <a:ext uri="{FF2B5EF4-FFF2-40B4-BE49-F238E27FC236}">
                <a16:creationId xmlns:a16="http://schemas.microsoft.com/office/drawing/2014/main" id="{F31CA434-2F0D-E845-BE90-DB7D9516C1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3705" y="5757863"/>
            <a:ext cx="706215" cy="70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E2B8AF04-EF20-AE42-ADD8-C04AD935F529}"/>
              </a:ext>
            </a:extLst>
          </p:cNvPr>
          <p:cNvSpPr txBox="1"/>
          <p:nvPr/>
        </p:nvSpPr>
        <p:spPr>
          <a:xfrm>
            <a:off x="1670304" y="1997839"/>
            <a:ext cx="88513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Nous avons tout d’abord installé les packages </a:t>
            </a:r>
            <a:r>
              <a:rPr lang="fr-FR" b="1" dirty="0" err="1"/>
              <a:t>Node.js</a:t>
            </a:r>
            <a:r>
              <a:rPr lang="fr-FR" b="1" dirty="0"/>
              <a:t> </a:t>
            </a:r>
            <a:r>
              <a:rPr lang="fr-FR" dirty="0"/>
              <a:t>et </a:t>
            </a:r>
            <a:r>
              <a:rPr lang="fr-FR" b="1" dirty="0"/>
              <a:t>Express</a:t>
            </a:r>
            <a:r>
              <a:rPr lang="fr-FR" dirty="0"/>
              <a:t>, puis créé deux fichiers à la racine de notre </a:t>
            </a:r>
            <a:r>
              <a:rPr lang="fr-FR" dirty="0" err="1"/>
              <a:t>backend</a:t>
            </a:r>
            <a:r>
              <a:rPr lang="fr-FR" dirty="0"/>
              <a:t> : </a:t>
            </a:r>
            <a:r>
              <a:rPr lang="fr-FR" b="1" dirty="0" err="1"/>
              <a:t>server.js</a:t>
            </a:r>
            <a:r>
              <a:rPr lang="fr-FR" b="1" dirty="0"/>
              <a:t> </a:t>
            </a:r>
            <a:r>
              <a:rPr lang="fr-FR" dirty="0"/>
              <a:t>et </a:t>
            </a:r>
            <a:r>
              <a:rPr lang="fr-FR" b="1" dirty="0" err="1"/>
              <a:t>app.js</a:t>
            </a:r>
            <a:endParaRPr lang="fr-FR" b="1" dirty="0"/>
          </a:p>
          <a:p>
            <a:r>
              <a:rPr lang="fr-FR" dirty="0"/>
              <a:t>Le premier servant à </a:t>
            </a:r>
            <a:r>
              <a:rPr lang="fr-FR" b="1" dirty="0"/>
              <a:t>mettre en place le serveur</a:t>
            </a:r>
            <a:r>
              <a:rPr lang="fr-FR" dirty="0"/>
              <a:t>, et le second </a:t>
            </a:r>
            <a:r>
              <a:rPr lang="fr-FR" b="1" dirty="0"/>
              <a:t>à gérer la logique « globale » de notre application</a:t>
            </a:r>
            <a:r>
              <a:rPr lang="fr-FR" dirty="0"/>
              <a:t>, globale car les fonctions de l’application seront placées dans des fichiers et dossiers dédiés afin d’obtenir une </a:t>
            </a:r>
            <a:r>
              <a:rPr lang="fr-FR" b="1" dirty="0"/>
              <a:t>structure modulaire, et évolutive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/>
              <a:t>Le fichier </a:t>
            </a:r>
            <a:r>
              <a:rPr lang="fr-FR" dirty="0" err="1"/>
              <a:t>server.js</a:t>
            </a:r>
            <a:r>
              <a:rPr lang="fr-FR" dirty="0"/>
              <a:t> est une fondation de notre application, tout comme </a:t>
            </a:r>
            <a:r>
              <a:rPr lang="fr-FR" dirty="0" err="1"/>
              <a:t>app.js</a:t>
            </a:r>
            <a:r>
              <a:rPr lang="fr-FR" dirty="0"/>
              <a:t>, car </a:t>
            </a:r>
            <a:r>
              <a:rPr lang="fr-FR" b="1" dirty="0"/>
              <a:t>ils régissent mutuellement son fonctionnement, et permettront à notre API de communiquer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0015913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E2B8AF04-EF20-AE42-ADD8-C04AD935F529}"/>
              </a:ext>
            </a:extLst>
          </p:cNvPr>
          <p:cNvSpPr txBox="1"/>
          <p:nvPr/>
        </p:nvSpPr>
        <p:spPr>
          <a:xfrm>
            <a:off x="1091911" y="1443841"/>
            <a:ext cx="48646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Voici un extrait de notre configuration serveur.</a:t>
            </a:r>
          </a:p>
          <a:p>
            <a:r>
              <a:rPr lang="fr-FR" dirty="0"/>
              <a:t>Nous </a:t>
            </a:r>
            <a:r>
              <a:rPr lang="fr-FR" b="1" dirty="0"/>
              <a:t>demandons à utiliser la fonction HTTP, indispensable pour toute requête et réponse</a:t>
            </a:r>
            <a:r>
              <a:rPr lang="fr-FR" dirty="0"/>
              <a:t> (l’application fonctionne sur un paradigme requête / réponse), et à utiliser l’application Express configurée dans le fichier </a:t>
            </a:r>
            <a:r>
              <a:rPr lang="fr-FR" dirty="0" err="1"/>
              <a:t>app.js</a:t>
            </a:r>
            <a:r>
              <a:rPr lang="fr-FR" dirty="0"/>
              <a:t>.</a:t>
            </a:r>
          </a:p>
          <a:p>
            <a:r>
              <a:rPr lang="fr-FR" dirty="0"/>
              <a:t>Nous </a:t>
            </a:r>
            <a:r>
              <a:rPr lang="fr-FR" b="1" dirty="0"/>
              <a:t>créons le serveur via Express </a:t>
            </a:r>
            <a:r>
              <a:rPr lang="fr-FR" dirty="0"/>
              <a:t>et demandons à ce qu’il soit </a:t>
            </a:r>
            <a:r>
              <a:rPr lang="fr-FR" b="1" dirty="0"/>
              <a:t>disponible via le port 3000 </a:t>
            </a:r>
            <a:r>
              <a:rPr lang="fr-FR" dirty="0"/>
              <a:t>par défaut. </a:t>
            </a:r>
          </a:p>
          <a:p>
            <a:r>
              <a:rPr lang="fr-FR" dirty="0"/>
              <a:t>Ensuite nous définissons des messages d’état en fonction de la réponse de notre serveur.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151BE45-5F50-A047-A2BA-06289B51C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65732"/>
            <a:ext cx="5004089" cy="352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23825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E2B8AF04-EF20-AE42-ADD8-C04AD935F529}"/>
              </a:ext>
            </a:extLst>
          </p:cNvPr>
          <p:cNvSpPr txBox="1"/>
          <p:nvPr/>
        </p:nvSpPr>
        <p:spPr>
          <a:xfrm>
            <a:off x="1378748" y="1305341"/>
            <a:ext cx="457147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Concernant le fichier </a:t>
            </a:r>
            <a:r>
              <a:rPr lang="fr-FR" dirty="0" err="1"/>
              <a:t>app.js</a:t>
            </a:r>
            <a:r>
              <a:rPr lang="fr-FR" dirty="0"/>
              <a:t>, il </a:t>
            </a:r>
            <a:r>
              <a:rPr lang="fr-FR" b="1" dirty="0"/>
              <a:t>gère le fonctionnement global de notre application</a:t>
            </a:r>
            <a:r>
              <a:rPr lang="fr-FR" dirty="0"/>
              <a:t>. Vous remarquez qu’il peut comporter diverses informations, comme des </a:t>
            </a:r>
            <a:r>
              <a:rPr lang="fr-FR" b="1" dirty="0"/>
              <a:t>fonctions </a:t>
            </a:r>
            <a:r>
              <a:rPr lang="fr-FR" b="1" dirty="0" err="1"/>
              <a:t>require</a:t>
            </a:r>
            <a:r>
              <a:rPr lang="fr-FR" b="1" dirty="0"/>
              <a:t> permettant d’appeler un package </a:t>
            </a:r>
            <a:r>
              <a:rPr lang="fr-FR" dirty="0"/>
              <a:t>précédemment installé ou un </a:t>
            </a:r>
            <a:r>
              <a:rPr lang="fr-FR" b="1" dirty="0"/>
              <a:t>routeur gérant les diverses routes de l’API</a:t>
            </a:r>
            <a:r>
              <a:rPr lang="fr-FR" dirty="0"/>
              <a:t>. On peut aussi </a:t>
            </a:r>
            <a:r>
              <a:rPr lang="fr-FR" b="1" dirty="0"/>
              <a:t>configurer la connexion à la base de données</a:t>
            </a:r>
            <a:r>
              <a:rPr lang="fr-FR" dirty="0"/>
              <a:t>, et y inclure des </a:t>
            </a:r>
            <a:r>
              <a:rPr lang="fr-FR" b="1" dirty="0"/>
              <a:t>middleware</a:t>
            </a:r>
            <a:r>
              <a:rPr lang="fr-FR" dirty="0"/>
              <a:t>, </a:t>
            </a:r>
            <a:r>
              <a:rPr lang="fr-FR" b="1" dirty="0"/>
              <a:t>fonctions basées sur des objets manipulables </a:t>
            </a:r>
            <a:r>
              <a:rPr lang="fr-FR" b="1" dirty="0" err="1"/>
              <a:t>request</a:t>
            </a:r>
            <a:r>
              <a:rPr lang="fr-FR" b="1" dirty="0"/>
              <a:t> et </a:t>
            </a:r>
            <a:r>
              <a:rPr lang="fr-FR" b="1" dirty="0" err="1"/>
              <a:t>response</a:t>
            </a:r>
            <a:r>
              <a:rPr lang="fr-FR" dirty="0"/>
              <a:t>, ces middleware peuvent être enchaînés grâce à la méthode </a:t>
            </a:r>
            <a:r>
              <a:rPr lang="fr-FR" b="1" dirty="0" err="1"/>
              <a:t>next</a:t>
            </a:r>
            <a:r>
              <a:rPr lang="fr-FR" dirty="0"/>
              <a:t>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2CB8D78-ECB5-124B-9F46-796776215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222" y="1225295"/>
            <a:ext cx="4571474" cy="440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273883"/>
      </p:ext>
    </p:extLst>
  </p:cSld>
  <p:clrMapOvr>
    <a:masterClrMapping/>
  </p:clrMapOvr>
  <p:transition spd="med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Rouge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Salle d’ions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le d’ions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{2A6652CA-C5A3-114B-824B-7B2A694566F5}tf10001076</Template>
  <TotalTime>1057</TotalTime>
  <Words>3244</Words>
  <Application>Microsoft Macintosh PowerPoint</Application>
  <PresentationFormat>Grand écran</PresentationFormat>
  <Paragraphs>130</Paragraphs>
  <Slides>40</Slides>
  <Notes>4</Notes>
  <HiddenSlides>0</HiddenSlides>
  <MMClips>2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Century Gothic</vt:lpstr>
      <vt:lpstr>Wingdings 3</vt:lpstr>
      <vt:lpstr>Salle d’ions</vt:lpstr>
      <vt:lpstr>So Pekocko</vt:lpstr>
      <vt:lpstr>Contexte </vt:lpstr>
      <vt:lpstr>Structure du projet</vt:lpstr>
      <vt:lpstr>Présentation PowerPoint</vt:lpstr>
      <vt:lpstr>Présentation PowerPoint</vt:lpstr>
      <vt:lpstr>Mise en place du backend</vt:lpstr>
      <vt:lpstr>Présentation PowerPoint</vt:lpstr>
      <vt:lpstr>Présentation PowerPoint</vt:lpstr>
      <vt:lpstr>Présentation PowerPoint</vt:lpstr>
      <vt:lpstr>Initialisation de la base de données</vt:lpstr>
      <vt:lpstr>Présentation PowerPoint</vt:lpstr>
      <vt:lpstr>Présentation PowerPoint</vt:lpstr>
      <vt:lpstr>Création de l’API</vt:lpstr>
      <vt:lpstr>Présentation PowerPoint</vt:lpstr>
      <vt:lpstr>Présentation PowerPoint</vt:lpstr>
      <vt:lpstr>Création de l’API – Gestion des users</vt:lpstr>
      <vt:lpstr>Présentation PowerPoint</vt:lpstr>
      <vt:lpstr>Présentation PowerPoint</vt:lpstr>
      <vt:lpstr>Création de l’API – Gestion des sauces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Stratégies de sécurité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 Pekocko</dc:title>
  <dc:creator>Microsoft Office User</dc:creator>
  <cp:lastModifiedBy>Microsoft Office User</cp:lastModifiedBy>
  <cp:revision>78</cp:revision>
  <dcterms:created xsi:type="dcterms:W3CDTF">2021-07-21T12:46:33Z</dcterms:created>
  <dcterms:modified xsi:type="dcterms:W3CDTF">2021-07-22T16:40:03Z</dcterms:modified>
</cp:coreProperties>
</file>

<file path=docProps/thumbnail.jpeg>
</file>